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59" r:id="rId4"/>
    <p:sldId id="300" r:id="rId5"/>
    <p:sldId id="306" r:id="rId6"/>
    <p:sldId id="338" r:id="rId7"/>
    <p:sldId id="261" r:id="rId8"/>
    <p:sldId id="321" r:id="rId9"/>
    <p:sldId id="322" r:id="rId10"/>
    <p:sldId id="311" r:id="rId11"/>
    <p:sldId id="263" r:id="rId12"/>
    <p:sldId id="305" r:id="rId13"/>
    <p:sldId id="323" r:id="rId14"/>
    <p:sldId id="324" r:id="rId15"/>
    <p:sldId id="325" r:id="rId16"/>
    <p:sldId id="326" r:id="rId17"/>
    <p:sldId id="327" r:id="rId18"/>
    <p:sldId id="328" r:id="rId19"/>
    <p:sldId id="339" r:id="rId20"/>
    <p:sldId id="329" r:id="rId21"/>
    <p:sldId id="340" r:id="rId22"/>
    <p:sldId id="331" r:id="rId23"/>
    <p:sldId id="332" r:id="rId24"/>
    <p:sldId id="341" r:id="rId25"/>
    <p:sldId id="333" r:id="rId26"/>
    <p:sldId id="334" r:id="rId27"/>
    <p:sldId id="312" r:id="rId28"/>
    <p:sldId id="335" r:id="rId29"/>
    <p:sldId id="336" r:id="rId30"/>
    <p:sldId id="313" r:id="rId31"/>
    <p:sldId id="337" r:id="rId32"/>
    <p:sldId id="314" r:id="rId3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8F8"/>
    <a:srgbClr val="CCD7E0"/>
    <a:srgbClr val="D2C5F2"/>
    <a:srgbClr val="F5F3EE"/>
    <a:srgbClr val="DAE9F7"/>
    <a:srgbClr val="E5E8F0"/>
    <a:srgbClr val="F0F0F5"/>
    <a:srgbClr val="EDF6FF"/>
    <a:srgbClr val="FFFFFF"/>
    <a:srgbClr val="EBF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299" autoAdjust="0"/>
  </p:normalViewPr>
  <p:slideViewPr>
    <p:cSldViewPr snapToGrid="0">
      <p:cViewPr varScale="1">
        <p:scale>
          <a:sx n="83" d="100"/>
          <a:sy n="83" d="100"/>
        </p:scale>
        <p:origin x="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93D94-0F2A-4118-A8F1-CB89C5C058E5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F123F-5884-4C14-BD25-9F20B7A1E5B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911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F123F-5884-4C14-BD25-9F20B7A1E5B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503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F123F-5884-4C14-BD25-9F20B7A1E5B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196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F123F-5884-4C14-BD25-9F20B7A1E5B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887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F123F-5884-4C14-BD25-9F20B7A1E5B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11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8C6F0-00DB-55F4-00BC-37B4EC78E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4C051B-E38D-E2E7-CA7E-02BE6F635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3695B3-194E-6CA4-620E-428F30E11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3C5B-8E62-4907-83A0-BB53AB204073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E97F29-BB9D-67C7-9023-DC8835F76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5396E4-4E3F-24B8-9942-490CA241C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A2131-10A0-4C9C-8225-6150170864A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043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BD1E4-1943-C326-8CE8-5A5AAB2A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7710CC1-7FF9-7DB7-D831-8809779A9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02FCDF-C41F-348B-97D0-32DEB5199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3C5B-8E62-4907-83A0-BB53AB204073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E8F114-B50E-2DA1-B695-EEC7ACCF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4163B2-435F-39DC-CABD-79070FB9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A2131-10A0-4C9C-8225-6150170864A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508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FE09010-9CEB-9B20-3DB0-856EBC8A69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3B0A733-1D50-C847-1AA2-D0BB3BFAB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005E30-8CA0-DD80-6C0D-5E8D97D32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3C5B-8E62-4907-83A0-BB53AB204073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C8690F-4847-1477-56EB-68D1DAF91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876530-970E-307A-1397-3981369DC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A2131-10A0-4C9C-8225-6150170864A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5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2CBF98-4D90-7115-AB46-4AB6770E3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054A00-1844-0E3E-BB0F-F199299E1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DCE95D-CFB0-31A7-2F00-2FEBDDE2F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3C5B-8E62-4907-83A0-BB53AB204073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03EF11-0F6C-BEE7-6120-954DD0CFC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45E6B5-A7B9-4490-4561-6FE8F1E46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A2131-10A0-4C9C-8225-6150170864A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891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FD4FBF-55A2-AD8D-6B16-483EA944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C7C31CF-BD1C-5B9A-F10A-204518786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3FE1D5-ECD1-AF52-86F7-FCD66AAFF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3C5B-8E62-4907-83A0-BB53AB204073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80784A-4086-BDF0-70B7-08CC662E3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AEBA90-4E03-0E1E-AC84-25BFEDAD9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A2131-10A0-4C9C-8225-6150170864A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007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A99311-AD99-6CD4-9E68-E51038782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499042-60CC-BD06-0D49-DA30717BE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3F36A85-178D-4D07-E5BA-FC265CE49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498475C-A11B-1E75-F089-41FD8174E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3C5B-8E62-4907-83A0-BB53AB204073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43C8A3-CAEB-3842-AFC6-951582509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4FADFE-A8CC-B279-CCE3-ABF1FA174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A2131-10A0-4C9C-8225-6150170864A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1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263118-66ED-185A-BE4D-8D159189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C7E34B-8A5D-E30B-49E6-5760C32E1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13A565C-0687-98EF-A119-20C17ECF6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BF5D751-DDB6-2A51-2D33-6F11F201D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B3C299C-A502-816F-D7DB-9161F65B4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7B64DC-0D65-A3C3-6B26-F452404CA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3C5B-8E62-4907-83A0-BB53AB204073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AE0BBB1-AAD4-944D-8DF3-C50A96D1E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8DED9B7-CFDA-2734-BF52-C2035A63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A2131-10A0-4C9C-8225-6150170864A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51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FB510A-A6BC-C641-5F5D-CE97C15E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21D7405-2290-8982-D8C2-6D2291B4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3C5B-8E62-4907-83A0-BB53AB204073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7ACFC4-81A5-3419-2597-983F59FD3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321C3B-8284-2B3B-A60B-D10E64703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A2131-10A0-4C9C-8225-6150170864A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636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B23A179-582F-E80E-643A-147489340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3C5B-8E62-4907-83A0-BB53AB204073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FEE9A36-3C09-1FA2-7C06-B8D9770B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187E95-4E63-9F62-992B-FC725AD5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A2131-10A0-4C9C-8225-6150170864A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4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15639C-DCD2-2BA8-D4B1-59DC3369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7FC0B3-E9FE-E7ED-A8AF-8643D9D1B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5AE1D5-7510-897B-BF5F-6701C4869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5515ED3-DE49-C4C2-8557-57C77540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3C5B-8E62-4907-83A0-BB53AB204073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49A58E0-3A9D-0291-92FB-B51CC4F5E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D3D1B5A-2310-612A-9C95-08A8D561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A2131-10A0-4C9C-8225-6150170864A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741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40B047-5EB4-0F43-94BD-5D4C30F90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420BA48-8767-BA30-11E6-5B7F71863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2312F05-EFE6-5013-60E2-F55608156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721CD9-31B3-3F2F-9379-E95C307D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3C5B-8E62-4907-83A0-BB53AB204073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C255E4-9B81-4AF9-26A6-B101FDBB8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D939FB-7692-2385-F787-1D5C3AFBC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A2131-10A0-4C9C-8225-6150170864A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716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563C3CD-C84E-A2FC-EFCD-FEE58C060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DDBA43-999F-82CF-526F-41E0BCD2C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AA55F1-F732-3BD1-7210-098BD572C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933C5B-8E62-4907-83A0-BB53AB204073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D38698-4A2B-84B1-D06D-8F5D4FBA89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088E36-64EB-1101-A805-E3A21B369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BA2131-10A0-4C9C-8225-6150170864A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49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B426E-032D-4239-3773-653E9B46C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C101EFB2-5319-FC1C-16A0-DB0334F837FA}"/>
              </a:ext>
            </a:extLst>
          </p:cNvPr>
          <p:cNvGrpSpPr/>
          <p:nvPr/>
        </p:nvGrpSpPr>
        <p:grpSpPr>
          <a:xfrm>
            <a:off x="-432326" y="0"/>
            <a:ext cx="2266734" cy="6858000"/>
            <a:chOff x="944017" y="0"/>
            <a:chExt cx="2266734" cy="6858000"/>
          </a:xfrm>
        </p:grpSpPr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20808839-25BD-4A69-FF69-B165BEACB212}"/>
                </a:ext>
              </a:extLst>
            </p:cNvPr>
            <p:cNvSpPr/>
            <p:nvPr/>
          </p:nvSpPr>
          <p:spPr>
            <a:xfrm>
              <a:off x="944017" y="0"/>
              <a:ext cx="2099094" cy="68580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SDG</a:t>
              </a:r>
              <a:endParaRPr lang="en-GB" dirty="0"/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1E67154E-ED0E-CEE3-677E-E30D62A30507}"/>
                </a:ext>
              </a:extLst>
            </p:cNvPr>
            <p:cNvSpPr/>
            <p:nvPr/>
          </p:nvSpPr>
          <p:spPr>
            <a:xfrm rot="5400000">
              <a:off x="2996851" y="376254"/>
              <a:ext cx="260159" cy="167640"/>
            </a:xfrm>
            <a:prstGeom prst="triangl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10068898-FFE2-8ECC-230B-B9B73CDE96A9}"/>
              </a:ext>
            </a:extLst>
          </p:cNvPr>
          <p:cNvGrpSpPr/>
          <p:nvPr/>
        </p:nvGrpSpPr>
        <p:grpSpPr>
          <a:xfrm>
            <a:off x="-432326" y="0"/>
            <a:ext cx="2202612" cy="6858000"/>
            <a:chOff x="8131835" y="0"/>
            <a:chExt cx="2202612" cy="6858000"/>
          </a:xfrm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ED0BDCAB-0336-555C-141D-BFE08A1CFB4F}"/>
                </a:ext>
              </a:extLst>
            </p:cNvPr>
            <p:cNvSpPr/>
            <p:nvPr/>
          </p:nvSpPr>
          <p:spPr>
            <a:xfrm>
              <a:off x="8131835" y="0"/>
              <a:ext cx="2024332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Conclusions</a:t>
              </a:r>
              <a:endParaRPr lang="en-GB" dirty="0"/>
            </a:p>
          </p:txBody>
        </p:sp>
        <p:sp>
          <p:nvSpPr>
            <p:cNvPr id="42" name="Triángulo isósceles 41">
              <a:extLst>
                <a:ext uri="{FF2B5EF4-FFF2-40B4-BE49-F238E27FC236}">
                  <a16:creationId xmlns:a16="http://schemas.microsoft.com/office/drawing/2014/main" id="{83853537-5E8F-B0E5-B239-E4F059B4B48F}"/>
                </a:ext>
              </a:extLst>
            </p:cNvPr>
            <p:cNvSpPr/>
            <p:nvPr/>
          </p:nvSpPr>
          <p:spPr>
            <a:xfrm rot="5400000">
              <a:off x="10069903" y="362308"/>
              <a:ext cx="333555" cy="19553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2E8A6688-E537-D061-3ADF-E263D2C6CC8A}"/>
              </a:ext>
            </a:extLst>
          </p:cNvPr>
          <p:cNvGrpSpPr/>
          <p:nvPr/>
        </p:nvGrpSpPr>
        <p:grpSpPr>
          <a:xfrm>
            <a:off x="-346064" y="0"/>
            <a:ext cx="2116350" cy="6858000"/>
            <a:chOff x="6199516" y="0"/>
            <a:chExt cx="211635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AA2A27E4-962C-0B34-225A-538D5DEA0073}"/>
                </a:ext>
              </a:extLst>
            </p:cNvPr>
            <p:cNvSpPr/>
            <p:nvPr/>
          </p:nvSpPr>
          <p:spPr>
            <a:xfrm>
              <a:off x="6199516" y="0"/>
              <a:ext cx="192081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41" name="Triángulo isósceles 40">
              <a:extLst>
                <a:ext uri="{FF2B5EF4-FFF2-40B4-BE49-F238E27FC236}">
                  <a16:creationId xmlns:a16="http://schemas.microsoft.com/office/drawing/2014/main" id="{ABE3BBA6-6873-EF30-E2CD-150BB92C6B24}"/>
                </a:ext>
              </a:extLst>
            </p:cNvPr>
            <p:cNvSpPr/>
            <p:nvPr/>
          </p:nvSpPr>
          <p:spPr>
            <a:xfrm rot="5400000">
              <a:off x="8051322" y="362308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7726E4CF-B228-80D8-0226-6425C07F7EE4}"/>
              </a:ext>
            </a:extLst>
          </p:cNvPr>
          <p:cNvGrpSpPr/>
          <p:nvPr/>
        </p:nvGrpSpPr>
        <p:grpSpPr>
          <a:xfrm>
            <a:off x="-518878" y="0"/>
            <a:ext cx="2254369" cy="6858000"/>
            <a:chOff x="4152182" y="0"/>
            <a:chExt cx="2254369" cy="6858000"/>
          </a:xfrm>
        </p:grpSpPr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723C5F8A-AEAF-367B-1B34-DF5013A48E59}"/>
                </a:ext>
              </a:extLst>
            </p:cNvPr>
            <p:cNvSpPr/>
            <p:nvPr/>
          </p:nvSpPr>
          <p:spPr>
            <a:xfrm>
              <a:off x="4152182" y="0"/>
              <a:ext cx="2041585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Stochastic models in finance</a:t>
              </a:r>
            </a:p>
          </p:txBody>
        </p:sp>
        <p:sp>
          <p:nvSpPr>
            <p:cNvPr id="40" name="Triángulo isósceles 39">
              <a:extLst>
                <a:ext uri="{FF2B5EF4-FFF2-40B4-BE49-F238E27FC236}">
                  <a16:creationId xmlns:a16="http://schemas.microsoft.com/office/drawing/2014/main" id="{B780A65E-EF69-6CAE-6EDC-26F483CB2CE6}"/>
                </a:ext>
              </a:extLst>
            </p:cNvPr>
            <p:cNvSpPr/>
            <p:nvPr/>
          </p:nvSpPr>
          <p:spPr>
            <a:xfrm rot="5400000">
              <a:off x="6142007" y="362308"/>
              <a:ext cx="333555" cy="195533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B4196C05-C9F3-09CE-5707-167B3067BBFB}"/>
              </a:ext>
            </a:extLst>
          </p:cNvPr>
          <p:cNvGrpSpPr/>
          <p:nvPr/>
        </p:nvGrpSpPr>
        <p:grpSpPr>
          <a:xfrm>
            <a:off x="-605645" y="0"/>
            <a:ext cx="2306130" cy="6858000"/>
            <a:chOff x="2041585" y="0"/>
            <a:chExt cx="2306130" cy="6858000"/>
          </a:xfrm>
        </p:grpSpPr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F5776BB1-E8DC-FC93-399E-465DABA0FD40}"/>
                </a:ext>
              </a:extLst>
            </p:cNvPr>
            <p:cNvSpPr/>
            <p:nvPr/>
          </p:nvSpPr>
          <p:spPr>
            <a:xfrm>
              <a:off x="2041585" y="0"/>
              <a:ext cx="2116347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The Importance of Stochastic models</a:t>
              </a:r>
            </a:p>
          </p:txBody>
        </p:sp>
        <p:sp>
          <p:nvSpPr>
            <p:cNvPr id="39" name="Triángulo isósceles 38">
              <a:extLst>
                <a:ext uri="{FF2B5EF4-FFF2-40B4-BE49-F238E27FC236}">
                  <a16:creationId xmlns:a16="http://schemas.microsoft.com/office/drawing/2014/main" id="{FE8BE08A-E0D6-AF6B-FC44-EBC403ECE074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EC6FD2D3-30A1-9E3F-EB70-AA63BDEC90A5}"/>
              </a:ext>
            </a:extLst>
          </p:cNvPr>
          <p:cNvGrpSpPr/>
          <p:nvPr/>
        </p:nvGrpSpPr>
        <p:grpSpPr>
          <a:xfrm>
            <a:off x="-628650" y="0"/>
            <a:ext cx="2237117" cy="6858000"/>
            <a:chOff x="0" y="0"/>
            <a:chExt cx="2237117" cy="6858000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91FF7F33-51C2-9451-6908-2F52098F0C19}"/>
                </a:ext>
              </a:extLst>
            </p:cNvPr>
            <p:cNvSpPr/>
            <p:nvPr/>
          </p:nvSpPr>
          <p:spPr>
            <a:xfrm>
              <a:off x="0" y="0"/>
              <a:ext cx="2041585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                  Table of       	contents</a:t>
              </a:r>
            </a:p>
          </p:txBody>
        </p:sp>
        <p:sp>
          <p:nvSpPr>
            <p:cNvPr id="38" name="Triángulo isósceles 37">
              <a:extLst>
                <a:ext uri="{FF2B5EF4-FFF2-40B4-BE49-F238E27FC236}">
                  <a16:creationId xmlns:a16="http://schemas.microsoft.com/office/drawing/2014/main" id="{34CE0693-B3C5-66D5-D3EC-945D663FFC90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3B29EC5-1B7B-0C9F-740C-7416123FEB5B}"/>
              </a:ext>
            </a:extLst>
          </p:cNvPr>
          <p:cNvSpPr txBox="1"/>
          <p:nvPr/>
        </p:nvSpPr>
        <p:spPr>
          <a:xfrm>
            <a:off x="2018106" y="1657160"/>
            <a:ext cx="1199152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latin typeface="Bahnschrift Condensed" panose="020B0502040204020203" pitchFamily="34" charset="0"/>
              </a:rPr>
              <a:t>Introduction</a:t>
            </a:r>
            <a:r>
              <a:rPr lang="es-ES" sz="6000" dirty="0">
                <a:latin typeface="Bahnschrift Condensed" panose="020B0502040204020203" pitchFamily="34" charset="0"/>
              </a:rPr>
              <a:t> </a:t>
            </a:r>
            <a:r>
              <a:rPr lang="es-ES" sz="6000" dirty="0" err="1">
                <a:latin typeface="Bahnschrift Condensed" panose="020B0502040204020203" pitchFamily="34" charset="0"/>
              </a:rPr>
              <a:t>to</a:t>
            </a:r>
            <a:r>
              <a:rPr lang="es-ES" sz="6000" dirty="0">
                <a:latin typeface="Bahnschrift Condensed" panose="020B0502040204020203" pitchFamily="34" charset="0"/>
              </a:rPr>
              <a:t> Fundamental </a:t>
            </a:r>
          </a:p>
          <a:p>
            <a:r>
              <a:rPr lang="es-ES" sz="6000" dirty="0" err="1">
                <a:latin typeface="Bahnschrift Condensed" panose="020B0502040204020203" pitchFamily="34" charset="0"/>
              </a:rPr>
              <a:t>Techniques</a:t>
            </a:r>
            <a:r>
              <a:rPr lang="es-ES" sz="6000" dirty="0">
                <a:latin typeface="Bahnschrift Condensed" panose="020B0502040204020203" pitchFamily="34" charset="0"/>
              </a:rPr>
              <a:t> in </a:t>
            </a:r>
            <a:r>
              <a:rPr lang="es-ES" sz="6000" dirty="0" err="1">
                <a:latin typeface="Bahnschrift Condensed" panose="020B0502040204020203" pitchFamily="34" charset="0"/>
              </a:rPr>
              <a:t>Econophysics</a:t>
            </a:r>
            <a:endParaRPr lang="es-ES" sz="6000" dirty="0">
              <a:latin typeface="Bahnschrift Condensed" panose="020B0502040204020203" pitchFamily="34" charset="0"/>
            </a:endParaRPr>
          </a:p>
          <a:p>
            <a:r>
              <a:rPr lang="es-ES" sz="6000" dirty="0">
                <a:latin typeface="Bahnschrift Condensed" panose="020B0502040204020203" pitchFamily="34" charset="0"/>
              </a:rPr>
              <a:t>  </a:t>
            </a:r>
          </a:p>
          <a:p>
            <a:r>
              <a:rPr lang="es-ES" sz="2400" dirty="0" err="1">
                <a:latin typeface="Bahnschrift Condensed" panose="020B0502040204020203" pitchFamily="34" charset="0"/>
              </a:rPr>
              <a:t>with</a:t>
            </a:r>
            <a:r>
              <a:rPr lang="es-ES" sz="2400" dirty="0">
                <a:latin typeface="Bahnschrift Condensed" panose="020B0502040204020203" pitchFamily="34" charset="0"/>
              </a:rPr>
              <a:t> Python </a:t>
            </a:r>
            <a:r>
              <a:rPr lang="es-ES" sz="2400" dirty="0" err="1">
                <a:latin typeface="Bahnschrift Condensed" panose="020B0502040204020203" pitchFamily="34" charset="0"/>
              </a:rPr>
              <a:t>Simulations</a:t>
            </a:r>
            <a:endParaRPr lang="en-GB" sz="4000" dirty="0">
              <a:latin typeface="Bahnschrift Condensed" panose="020B050204020402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58AE516-809C-D1B6-CE17-75F836997D8C}"/>
              </a:ext>
            </a:extLst>
          </p:cNvPr>
          <p:cNvSpPr txBox="1"/>
          <p:nvPr/>
        </p:nvSpPr>
        <p:spPr>
          <a:xfrm>
            <a:off x="8013869" y="5984802"/>
            <a:ext cx="647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Author : Jon Rodriguez Gonzalez</a:t>
            </a:r>
          </a:p>
          <a:p>
            <a:r>
              <a:rPr lang="en-GB" dirty="0"/>
              <a:t>Tutor: Josu Mirena Igartua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75C843-10F0-2FC5-90F4-777095CC3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154" y="79383"/>
            <a:ext cx="3132847" cy="117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9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D4B61-2073-E1B2-2B92-A55CB5D6C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3E9BEF9B-F144-DADF-B27E-2FAB7D69BB32}"/>
              </a:ext>
            </a:extLst>
          </p:cNvPr>
          <p:cNvGrpSpPr/>
          <p:nvPr/>
        </p:nvGrpSpPr>
        <p:grpSpPr>
          <a:xfrm>
            <a:off x="9563819" y="-1"/>
            <a:ext cx="2800710" cy="7126512"/>
            <a:chOff x="8131835" y="0"/>
            <a:chExt cx="2202612" cy="6858000"/>
          </a:xfrm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FA427559-0B72-25F2-1D0D-9FDED4D7D989}"/>
                </a:ext>
              </a:extLst>
            </p:cNvPr>
            <p:cNvSpPr/>
            <p:nvPr/>
          </p:nvSpPr>
          <p:spPr>
            <a:xfrm>
              <a:off x="8131835" y="0"/>
              <a:ext cx="2070190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noProof="1"/>
                <a:t>Conclusions</a:t>
              </a:r>
              <a:endParaRPr lang="en-GB" sz="2800" dirty="0"/>
            </a:p>
          </p:txBody>
        </p:sp>
        <p:sp>
          <p:nvSpPr>
            <p:cNvPr id="42" name="Triángulo isósceles 41">
              <a:extLst>
                <a:ext uri="{FF2B5EF4-FFF2-40B4-BE49-F238E27FC236}">
                  <a16:creationId xmlns:a16="http://schemas.microsoft.com/office/drawing/2014/main" id="{B3D39CA9-13AB-3245-0B8E-4FDE9720E843}"/>
                </a:ext>
              </a:extLst>
            </p:cNvPr>
            <p:cNvSpPr/>
            <p:nvPr/>
          </p:nvSpPr>
          <p:spPr>
            <a:xfrm rot="5400000">
              <a:off x="10069903" y="362308"/>
              <a:ext cx="333555" cy="19553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6034569F-618F-51D5-92FE-A75C0A540E16}"/>
              </a:ext>
            </a:extLst>
          </p:cNvPr>
          <p:cNvGrpSpPr/>
          <p:nvPr/>
        </p:nvGrpSpPr>
        <p:grpSpPr>
          <a:xfrm>
            <a:off x="7039155" y="-1"/>
            <a:ext cx="2716616" cy="7126512"/>
            <a:chOff x="7039155" y="-1"/>
            <a:chExt cx="2651186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9E716CD8-125A-37BD-14AE-3993170D2393}"/>
                </a:ext>
              </a:extLst>
            </p:cNvPr>
            <p:cNvSpPr/>
            <p:nvPr/>
          </p:nvSpPr>
          <p:spPr>
            <a:xfrm>
              <a:off x="7039155" y="-1"/>
              <a:ext cx="2455653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41" name="Triángulo isósceles 40">
              <a:extLst>
                <a:ext uri="{FF2B5EF4-FFF2-40B4-BE49-F238E27FC236}">
                  <a16:creationId xmlns:a16="http://schemas.microsoft.com/office/drawing/2014/main" id="{098622AD-D16F-A6A8-8C9F-AC61C90472B5}"/>
                </a:ext>
              </a:extLst>
            </p:cNvPr>
            <p:cNvSpPr/>
            <p:nvPr/>
          </p:nvSpPr>
          <p:spPr>
            <a:xfrm rot="5400000">
              <a:off x="9425797" y="362305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AF5271F2-551B-80F6-A5E7-1879AAD591BE}"/>
              </a:ext>
            </a:extLst>
          </p:cNvPr>
          <p:cNvGrpSpPr/>
          <p:nvPr/>
        </p:nvGrpSpPr>
        <p:grpSpPr>
          <a:xfrm>
            <a:off x="4597243" y="0"/>
            <a:ext cx="2685693" cy="7126514"/>
            <a:chOff x="4152182" y="0"/>
            <a:chExt cx="2237117" cy="6858000"/>
          </a:xfrm>
        </p:grpSpPr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4E845458-232E-75DB-C19B-D27B5E896431}"/>
                </a:ext>
              </a:extLst>
            </p:cNvPr>
            <p:cNvSpPr/>
            <p:nvPr/>
          </p:nvSpPr>
          <p:spPr>
            <a:xfrm>
              <a:off x="4152182" y="0"/>
              <a:ext cx="2041585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noProof="1"/>
                <a:t>Stochastic models in finance</a:t>
              </a:r>
            </a:p>
          </p:txBody>
        </p:sp>
        <p:sp>
          <p:nvSpPr>
            <p:cNvPr id="40" name="Triángulo isósceles 39">
              <a:extLst>
                <a:ext uri="{FF2B5EF4-FFF2-40B4-BE49-F238E27FC236}">
                  <a16:creationId xmlns:a16="http://schemas.microsoft.com/office/drawing/2014/main" id="{7C75095A-936F-E629-425E-9BDDFC4D3617}"/>
                </a:ext>
              </a:extLst>
            </p:cNvPr>
            <p:cNvSpPr/>
            <p:nvPr/>
          </p:nvSpPr>
          <p:spPr>
            <a:xfrm rot="5400000">
              <a:off x="6124755" y="362306"/>
              <a:ext cx="333555" cy="195533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0113C527-A95F-7E55-9607-BB2D5A5C466D}"/>
              </a:ext>
            </a:extLst>
          </p:cNvPr>
          <p:cNvGrpSpPr/>
          <p:nvPr/>
        </p:nvGrpSpPr>
        <p:grpSpPr>
          <a:xfrm>
            <a:off x="2150631" y="-3"/>
            <a:ext cx="2638563" cy="7126514"/>
            <a:chOff x="2041584" y="0"/>
            <a:chExt cx="2306131" cy="6858000"/>
          </a:xfrm>
        </p:grpSpPr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A18F76BB-BDEE-3A9B-22FE-DCFED5EABEAD}"/>
                </a:ext>
              </a:extLst>
            </p:cNvPr>
            <p:cNvSpPr/>
            <p:nvPr/>
          </p:nvSpPr>
          <p:spPr>
            <a:xfrm>
              <a:off x="2041584" y="0"/>
              <a:ext cx="2138363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noProof="1"/>
                <a:t>The Importance of Stochastic models</a:t>
              </a:r>
            </a:p>
          </p:txBody>
        </p:sp>
        <p:sp>
          <p:nvSpPr>
            <p:cNvPr id="39" name="Triángulo isósceles 38">
              <a:extLst>
                <a:ext uri="{FF2B5EF4-FFF2-40B4-BE49-F238E27FC236}">
                  <a16:creationId xmlns:a16="http://schemas.microsoft.com/office/drawing/2014/main" id="{4CD9176A-5388-5A0C-77DB-FD828DA91143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AD2FDC13-BAB1-64F4-8FD7-571D7BE928AE}"/>
              </a:ext>
            </a:extLst>
          </p:cNvPr>
          <p:cNvGrpSpPr/>
          <p:nvPr/>
        </p:nvGrpSpPr>
        <p:grpSpPr>
          <a:xfrm>
            <a:off x="-61240" y="-3"/>
            <a:ext cx="2414843" cy="7126514"/>
            <a:chOff x="0" y="0"/>
            <a:chExt cx="2237117" cy="6858000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F91DBAF4-3F3E-A0C9-D26B-486D507F75CA}"/>
                </a:ext>
              </a:extLst>
            </p:cNvPr>
            <p:cNvSpPr/>
            <p:nvPr/>
          </p:nvSpPr>
          <p:spPr>
            <a:xfrm>
              <a:off x="0" y="0"/>
              <a:ext cx="2041585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noProof="1"/>
                <a:t>Introduction / Motivation</a:t>
              </a:r>
            </a:p>
          </p:txBody>
        </p:sp>
        <p:sp>
          <p:nvSpPr>
            <p:cNvPr id="38" name="Triángulo isósceles 37">
              <a:extLst>
                <a:ext uri="{FF2B5EF4-FFF2-40B4-BE49-F238E27FC236}">
                  <a16:creationId xmlns:a16="http://schemas.microsoft.com/office/drawing/2014/main" id="{46A2EDAE-9132-59D7-2769-C9EFC4506CB6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54919"/>
      </p:ext>
    </p:extLst>
  </p:cSld>
  <p:clrMapOvr>
    <a:masterClrMapping/>
  </p:clrMapOvr>
  <p:transition spd="slow">
    <p:cover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6844D-367B-F3BB-8A92-0653A98A7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ángulo 36">
            <a:extLst>
              <a:ext uri="{FF2B5EF4-FFF2-40B4-BE49-F238E27FC236}">
                <a16:creationId xmlns:a16="http://schemas.microsoft.com/office/drawing/2014/main" id="{E950527E-F5A8-1977-8722-C128B3A82FD3}"/>
              </a:ext>
            </a:extLst>
          </p:cNvPr>
          <p:cNvSpPr/>
          <p:nvPr/>
        </p:nvSpPr>
        <p:spPr>
          <a:xfrm>
            <a:off x="10138914" y="0"/>
            <a:ext cx="2099094" cy="712651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noProof="1"/>
              <a:t>SDG</a:t>
            </a:r>
            <a:endParaRPr lang="en-GB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F8B53304-8250-DA12-65A4-CC7701E8677D}"/>
              </a:ext>
            </a:extLst>
          </p:cNvPr>
          <p:cNvGrpSpPr/>
          <p:nvPr/>
        </p:nvGrpSpPr>
        <p:grpSpPr>
          <a:xfrm>
            <a:off x="10109884" y="0"/>
            <a:ext cx="2202612" cy="7126512"/>
            <a:chOff x="8131835" y="0"/>
            <a:chExt cx="2202612" cy="6858000"/>
          </a:xfrm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C64997D5-B7F2-382C-99FE-0DD10D000B42}"/>
                </a:ext>
              </a:extLst>
            </p:cNvPr>
            <p:cNvSpPr/>
            <p:nvPr/>
          </p:nvSpPr>
          <p:spPr>
            <a:xfrm>
              <a:off x="8131835" y="0"/>
              <a:ext cx="2024332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Conclusions</a:t>
              </a:r>
              <a:endParaRPr lang="en-GB" dirty="0"/>
            </a:p>
          </p:txBody>
        </p:sp>
        <p:sp>
          <p:nvSpPr>
            <p:cNvPr id="42" name="Triángulo isósceles 41">
              <a:extLst>
                <a:ext uri="{FF2B5EF4-FFF2-40B4-BE49-F238E27FC236}">
                  <a16:creationId xmlns:a16="http://schemas.microsoft.com/office/drawing/2014/main" id="{1AE25C67-BDC2-D417-AB67-C2D6241EBB46}"/>
                </a:ext>
              </a:extLst>
            </p:cNvPr>
            <p:cNvSpPr/>
            <p:nvPr/>
          </p:nvSpPr>
          <p:spPr>
            <a:xfrm rot="5400000">
              <a:off x="10069903" y="362308"/>
              <a:ext cx="333555" cy="19553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5680DF88-3C17-B6CC-0FEB-F4C4157F5AC1}"/>
              </a:ext>
            </a:extLst>
          </p:cNvPr>
          <p:cNvGrpSpPr/>
          <p:nvPr/>
        </p:nvGrpSpPr>
        <p:grpSpPr>
          <a:xfrm>
            <a:off x="10121658" y="0"/>
            <a:ext cx="2116350" cy="7126513"/>
            <a:chOff x="6199516" y="0"/>
            <a:chExt cx="211635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95F34290-8CF8-EF99-D8F8-747782525FE7}"/>
                </a:ext>
              </a:extLst>
            </p:cNvPr>
            <p:cNvSpPr/>
            <p:nvPr/>
          </p:nvSpPr>
          <p:spPr>
            <a:xfrm>
              <a:off x="6199516" y="0"/>
              <a:ext cx="192081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Application of th model</a:t>
              </a:r>
            </a:p>
            <a:p>
              <a:pPr algn="ctr"/>
              <a:endParaRPr lang="en-GB" dirty="0"/>
            </a:p>
          </p:txBody>
        </p:sp>
        <p:sp>
          <p:nvSpPr>
            <p:cNvPr id="41" name="Triángulo isósceles 40">
              <a:extLst>
                <a:ext uri="{FF2B5EF4-FFF2-40B4-BE49-F238E27FC236}">
                  <a16:creationId xmlns:a16="http://schemas.microsoft.com/office/drawing/2014/main" id="{9417C6DA-CA0D-7ED1-97C9-AB07BFE21334}"/>
                </a:ext>
              </a:extLst>
            </p:cNvPr>
            <p:cNvSpPr/>
            <p:nvPr/>
          </p:nvSpPr>
          <p:spPr>
            <a:xfrm rot="5400000">
              <a:off x="8051322" y="362308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0D1482F6-DA47-D541-E7CA-20BE6E3F56AD}"/>
              </a:ext>
            </a:extLst>
          </p:cNvPr>
          <p:cNvSpPr/>
          <p:nvPr/>
        </p:nvSpPr>
        <p:spPr>
          <a:xfrm>
            <a:off x="0" y="0"/>
            <a:ext cx="11875424" cy="100874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noProof="1"/>
              <a:t>Stochastic models in finance</a:t>
            </a:r>
          </a:p>
          <a:p>
            <a:pPr algn="ctr"/>
            <a:endParaRPr lang="en-GB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775BE80-BC0E-8520-8D1F-EC80464C8273}"/>
              </a:ext>
            </a:extLst>
          </p:cNvPr>
          <p:cNvSpPr/>
          <p:nvPr/>
        </p:nvSpPr>
        <p:spPr>
          <a:xfrm>
            <a:off x="-11776" y="1008743"/>
            <a:ext cx="11887200" cy="601617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78D55391-FBD1-8F64-021C-A0A13498DA35}"/>
              </a:ext>
            </a:extLst>
          </p:cNvPr>
          <p:cNvSpPr/>
          <p:nvPr/>
        </p:nvSpPr>
        <p:spPr>
          <a:xfrm rot="5400000">
            <a:off x="11785642" y="380320"/>
            <a:ext cx="346615" cy="195533"/>
          </a:xfrm>
          <a:prstGeom prst="triangl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7E36F96D-4E59-8671-8B04-9252264333A2}"/>
              </a:ext>
            </a:extLst>
          </p:cNvPr>
          <p:cNvCxnSpPr>
            <a:cxnSpLocks/>
          </p:cNvCxnSpPr>
          <p:nvPr/>
        </p:nvCxnSpPr>
        <p:spPr>
          <a:xfrm>
            <a:off x="316576" y="716355"/>
            <a:ext cx="106878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DE8A2F8B-8376-0E86-5B79-83820ECA7660}"/>
              </a:ext>
            </a:extLst>
          </p:cNvPr>
          <p:cNvSpPr/>
          <p:nvPr/>
        </p:nvSpPr>
        <p:spPr>
          <a:xfrm>
            <a:off x="580845" y="1431985"/>
            <a:ext cx="4595004" cy="1058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</a:rPr>
              <a:t>Geometric Brownian Motion /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 The EMH:  Application</a:t>
            </a:r>
          </a:p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D7A6D5B-5451-9D75-1072-92CCD39674BD}"/>
              </a:ext>
            </a:extLst>
          </p:cNvPr>
          <p:cNvSpPr/>
          <p:nvPr/>
        </p:nvSpPr>
        <p:spPr>
          <a:xfrm>
            <a:off x="6409426" y="1431984"/>
            <a:ext cx="4595004" cy="1058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Real financial time series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14A6D9B-C7CE-8EE1-BEE2-B52504B123BA}"/>
              </a:ext>
            </a:extLst>
          </p:cNvPr>
          <p:cNvSpPr/>
          <p:nvPr/>
        </p:nvSpPr>
        <p:spPr>
          <a:xfrm>
            <a:off x="569480" y="3217653"/>
            <a:ext cx="4595004" cy="1058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Levy flights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A586DFE-1195-D707-1717-42ACAC5ACB41}"/>
              </a:ext>
            </a:extLst>
          </p:cNvPr>
          <p:cNvSpPr/>
          <p:nvPr/>
        </p:nvSpPr>
        <p:spPr>
          <a:xfrm>
            <a:off x="6409426" y="3217653"/>
            <a:ext cx="4595004" cy="1058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Do markets have memory?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43BD8EE0-CC60-D2B9-04DE-5DD3C3A4B236}"/>
              </a:ext>
            </a:extLst>
          </p:cNvPr>
          <p:cNvSpPr/>
          <p:nvPr/>
        </p:nvSpPr>
        <p:spPr>
          <a:xfrm>
            <a:off x="569480" y="5121284"/>
            <a:ext cx="4595004" cy="1058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Multiple financial time series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66119A5C-6BCB-C124-FE4E-68A765876F5C}"/>
              </a:ext>
            </a:extLst>
          </p:cNvPr>
          <p:cNvSpPr/>
          <p:nvPr/>
        </p:nvSpPr>
        <p:spPr>
          <a:xfrm>
            <a:off x="6357668" y="5083472"/>
            <a:ext cx="4595004" cy="1058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Correlation filtering</a:t>
            </a:r>
          </a:p>
        </p:txBody>
      </p:sp>
    </p:spTree>
    <p:extLst>
      <p:ext uri="{BB962C8B-B14F-4D97-AF65-F5344CB8AC3E}">
        <p14:creationId xmlns:p14="http://schemas.microsoft.com/office/powerpoint/2010/main" val="1662571079"/>
      </p:ext>
    </p:extLst>
  </p:cSld>
  <p:clrMapOvr>
    <a:masterClrMapping/>
  </p:clrMapOvr>
  <p:transition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CA334-D3D8-83C9-F76A-CBFA61536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EC0497F-C22D-8C07-5315-621E36B96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382" y="1357131"/>
            <a:ext cx="4249673" cy="8617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B0A4B59-11E1-B2F2-C59D-7422033A3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178" y="2501220"/>
            <a:ext cx="6306054" cy="42474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463B69E-CEA4-9C8C-522F-1D7DCB8EC16B}"/>
              </a:ext>
            </a:extLst>
          </p:cNvPr>
          <p:cNvSpPr txBox="1"/>
          <p:nvPr/>
        </p:nvSpPr>
        <p:spPr>
          <a:xfrm>
            <a:off x="4579206" y="372477"/>
            <a:ext cx="5946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Geometric Brownian Motion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5924A55-5DE2-74D8-14E5-CBC9CF39977D}"/>
              </a:ext>
            </a:extLst>
          </p:cNvPr>
          <p:cNvSpPr txBox="1"/>
          <p:nvPr/>
        </p:nvSpPr>
        <p:spPr>
          <a:xfrm>
            <a:off x="327773" y="203200"/>
            <a:ext cx="1077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806B98E-3492-65F1-1732-FE43C1DE3A34}"/>
              </a:ext>
            </a:extLst>
          </p:cNvPr>
          <p:cNvCxnSpPr>
            <a:cxnSpLocks/>
          </p:cNvCxnSpPr>
          <p:nvPr/>
        </p:nvCxnSpPr>
        <p:spPr>
          <a:xfrm>
            <a:off x="2563934" y="854857"/>
            <a:ext cx="77043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Grupo 29">
            <a:extLst>
              <a:ext uri="{FF2B5EF4-FFF2-40B4-BE49-F238E27FC236}">
                <a16:creationId xmlns:a16="http://schemas.microsoft.com/office/drawing/2014/main" id="{2011F7F7-B85F-9A5B-0665-D64A06E8E98B}"/>
              </a:ext>
            </a:extLst>
          </p:cNvPr>
          <p:cNvGrpSpPr/>
          <p:nvPr/>
        </p:nvGrpSpPr>
        <p:grpSpPr>
          <a:xfrm>
            <a:off x="-432326" y="0"/>
            <a:ext cx="2266734" cy="6858000"/>
            <a:chOff x="944017" y="0"/>
            <a:chExt cx="2266734" cy="6858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AC07DD3-B2CF-C816-E6CC-F91FDC04C6AB}"/>
                </a:ext>
              </a:extLst>
            </p:cNvPr>
            <p:cNvSpPr/>
            <p:nvPr/>
          </p:nvSpPr>
          <p:spPr>
            <a:xfrm>
              <a:off x="944017" y="0"/>
              <a:ext cx="209909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SDG</a:t>
              </a:r>
              <a:endParaRPr lang="en-GB" dirty="0"/>
            </a:p>
          </p:txBody>
        </p:sp>
        <p:sp>
          <p:nvSpPr>
            <p:cNvPr id="32" name="Triángulo isósceles 31">
              <a:extLst>
                <a:ext uri="{FF2B5EF4-FFF2-40B4-BE49-F238E27FC236}">
                  <a16:creationId xmlns:a16="http://schemas.microsoft.com/office/drawing/2014/main" id="{E0060BDE-FADF-F4B2-DF1F-64D330ADB858}"/>
                </a:ext>
              </a:extLst>
            </p:cNvPr>
            <p:cNvSpPr/>
            <p:nvPr/>
          </p:nvSpPr>
          <p:spPr>
            <a:xfrm rot="5400000">
              <a:off x="2996851" y="376254"/>
              <a:ext cx="260159" cy="167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880020F9-8141-CCF3-8BC3-C77BDFAAEFC6}"/>
              </a:ext>
            </a:extLst>
          </p:cNvPr>
          <p:cNvGrpSpPr/>
          <p:nvPr/>
        </p:nvGrpSpPr>
        <p:grpSpPr>
          <a:xfrm>
            <a:off x="-346064" y="0"/>
            <a:ext cx="2116350" cy="6858000"/>
            <a:chOff x="6199516" y="0"/>
            <a:chExt cx="2116350" cy="6858000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87729956-E7DE-BEF2-6562-6932339C2607}"/>
                </a:ext>
              </a:extLst>
            </p:cNvPr>
            <p:cNvSpPr/>
            <p:nvPr/>
          </p:nvSpPr>
          <p:spPr>
            <a:xfrm>
              <a:off x="6199516" y="0"/>
              <a:ext cx="192081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39" name="Triángulo isósceles 38">
              <a:extLst>
                <a:ext uri="{FF2B5EF4-FFF2-40B4-BE49-F238E27FC236}">
                  <a16:creationId xmlns:a16="http://schemas.microsoft.com/office/drawing/2014/main" id="{E24863DC-699B-94F4-93CE-377D08800391}"/>
                </a:ext>
              </a:extLst>
            </p:cNvPr>
            <p:cNvSpPr/>
            <p:nvPr/>
          </p:nvSpPr>
          <p:spPr>
            <a:xfrm rot="5400000">
              <a:off x="8051322" y="362308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1851E319-4275-7A48-6CB6-85983899F864}"/>
              </a:ext>
            </a:extLst>
          </p:cNvPr>
          <p:cNvGrpSpPr/>
          <p:nvPr/>
        </p:nvGrpSpPr>
        <p:grpSpPr>
          <a:xfrm>
            <a:off x="-605645" y="0"/>
            <a:ext cx="2306130" cy="6858000"/>
            <a:chOff x="2041585" y="0"/>
            <a:chExt cx="2306130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478A7091-50DD-CC84-67BA-8D3C0A45C950}"/>
                </a:ext>
              </a:extLst>
            </p:cNvPr>
            <p:cNvSpPr/>
            <p:nvPr/>
          </p:nvSpPr>
          <p:spPr>
            <a:xfrm>
              <a:off x="2041585" y="0"/>
              <a:ext cx="2116347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The Importance of Stochastic models</a:t>
              </a:r>
            </a:p>
          </p:txBody>
        </p:sp>
        <p:sp>
          <p:nvSpPr>
            <p:cNvPr id="45" name="Triángulo isósceles 44">
              <a:extLst>
                <a:ext uri="{FF2B5EF4-FFF2-40B4-BE49-F238E27FC236}">
                  <a16:creationId xmlns:a16="http://schemas.microsoft.com/office/drawing/2014/main" id="{F08D3555-DE61-38FB-C310-054211E2E6F6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E27EBFFB-DD36-BBC0-E4BE-8D6FE05DF17A}"/>
              </a:ext>
            </a:extLst>
          </p:cNvPr>
          <p:cNvGrpSpPr/>
          <p:nvPr/>
        </p:nvGrpSpPr>
        <p:grpSpPr>
          <a:xfrm>
            <a:off x="-125732" y="0"/>
            <a:ext cx="1826217" cy="6858000"/>
            <a:chOff x="700490" y="0"/>
            <a:chExt cx="1536627" cy="68580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196F5447-CAC9-66B0-DFFC-17ED6078D81A}"/>
                </a:ext>
              </a:extLst>
            </p:cNvPr>
            <p:cNvSpPr/>
            <p:nvPr/>
          </p:nvSpPr>
          <p:spPr>
            <a:xfrm>
              <a:off x="700490" y="0"/>
              <a:ext cx="134109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>
                  <a:solidFill>
                    <a:schemeClr val="bg1"/>
                  </a:solidFill>
                </a:rPr>
                <a:t>Stochastic models in finance</a:t>
              </a:r>
            </a:p>
          </p:txBody>
        </p:sp>
        <p:sp>
          <p:nvSpPr>
            <p:cNvPr id="48" name="Triángulo isósceles 47">
              <a:extLst>
                <a:ext uri="{FF2B5EF4-FFF2-40B4-BE49-F238E27FC236}">
                  <a16:creationId xmlns:a16="http://schemas.microsoft.com/office/drawing/2014/main" id="{AA1E5103-A2FB-518B-7744-C40DEAE213A7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11A0FCED-8068-2AB5-53A9-8920A262A9D0}"/>
              </a:ext>
            </a:extLst>
          </p:cNvPr>
          <p:cNvSpPr txBox="1"/>
          <p:nvPr/>
        </p:nvSpPr>
        <p:spPr>
          <a:xfrm>
            <a:off x="2259726" y="1313776"/>
            <a:ext cx="296899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sz="1400" dirty="0"/>
              <a:t>t</a:t>
            </a:r>
            <a:r>
              <a:rPr lang="en-US" sz="2000" dirty="0"/>
              <a:t> </a:t>
            </a:r>
            <a:r>
              <a:rPr lang="en-US" dirty="0"/>
              <a:t>is the stock price at time t, µ the expected return, σ the volatility of the stock and </a:t>
            </a:r>
            <a:r>
              <a:rPr lang="en-US" dirty="0" err="1"/>
              <a:t>dW</a:t>
            </a:r>
            <a:r>
              <a:rPr lang="en-US" sz="1400" dirty="0" err="1"/>
              <a:t>t</a:t>
            </a:r>
            <a:r>
              <a:rPr lang="en-US" dirty="0"/>
              <a:t> the random fluctuations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methods to solve it:</a:t>
            </a:r>
            <a:r>
              <a:rPr lang="en-GB" dirty="0"/>
              <a:t> Euler Maruyama and Milstein’s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Euler Maruyama simulation of the random process over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1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ver/>
      </p:transition>
    </mc:Choice>
    <mc:Fallback xmlns="">
      <p:transition>
        <p:cov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B7E8C-55B1-E135-B55D-C2E385A36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7C71A66-E91B-25D1-498C-55CF671B925D}"/>
              </a:ext>
            </a:extLst>
          </p:cNvPr>
          <p:cNvSpPr txBox="1"/>
          <p:nvPr/>
        </p:nvSpPr>
        <p:spPr>
          <a:xfrm>
            <a:off x="3395403" y="426797"/>
            <a:ext cx="5946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The EMH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4759DE7-96DF-96ED-5C31-38A880E07639}"/>
              </a:ext>
            </a:extLst>
          </p:cNvPr>
          <p:cNvSpPr txBox="1"/>
          <p:nvPr/>
        </p:nvSpPr>
        <p:spPr>
          <a:xfrm>
            <a:off x="327773" y="203200"/>
            <a:ext cx="1077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336CCF4-C905-8B70-601F-D3AC6E8ADDBA}"/>
              </a:ext>
            </a:extLst>
          </p:cNvPr>
          <p:cNvCxnSpPr>
            <a:cxnSpLocks/>
          </p:cNvCxnSpPr>
          <p:nvPr/>
        </p:nvCxnSpPr>
        <p:spPr>
          <a:xfrm>
            <a:off x="2563934" y="854857"/>
            <a:ext cx="77043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Grupo 29">
            <a:extLst>
              <a:ext uri="{FF2B5EF4-FFF2-40B4-BE49-F238E27FC236}">
                <a16:creationId xmlns:a16="http://schemas.microsoft.com/office/drawing/2014/main" id="{EF0F63F0-F3A7-6F4F-9DCE-33087D7BFFB6}"/>
              </a:ext>
            </a:extLst>
          </p:cNvPr>
          <p:cNvGrpSpPr/>
          <p:nvPr/>
        </p:nvGrpSpPr>
        <p:grpSpPr>
          <a:xfrm>
            <a:off x="-432326" y="0"/>
            <a:ext cx="2266734" cy="6858000"/>
            <a:chOff x="944017" y="0"/>
            <a:chExt cx="2266734" cy="6858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AB148C4-BF57-4012-9A6A-78A17B6BD0FC}"/>
                </a:ext>
              </a:extLst>
            </p:cNvPr>
            <p:cNvSpPr/>
            <p:nvPr/>
          </p:nvSpPr>
          <p:spPr>
            <a:xfrm>
              <a:off x="944017" y="0"/>
              <a:ext cx="209909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SDG</a:t>
              </a:r>
              <a:endParaRPr lang="en-GB" dirty="0"/>
            </a:p>
          </p:txBody>
        </p:sp>
        <p:sp>
          <p:nvSpPr>
            <p:cNvPr id="32" name="Triángulo isósceles 31">
              <a:extLst>
                <a:ext uri="{FF2B5EF4-FFF2-40B4-BE49-F238E27FC236}">
                  <a16:creationId xmlns:a16="http://schemas.microsoft.com/office/drawing/2014/main" id="{63860002-40B9-B251-ACB3-512EF0CBC04D}"/>
                </a:ext>
              </a:extLst>
            </p:cNvPr>
            <p:cNvSpPr/>
            <p:nvPr/>
          </p:nvSpPr>
          <p:spPr>
            <a:xfrm rot="5400000">
              <a:off x="2996851" y="376254"/>
              <a:ext cx="260159" cy="167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12139CCF-0A99-31A6-3AEE-CCDBD4D7C7FE}"/>
              </a:ext>
            </a:extLst>
          </p:cNvPr>
          <p:cNvGrpSpPr/>
          <p:nvPr/>
        </p:nvGrpSpPr>
        <p:grpSpPr>
          <a:xfrm>
            <a:off x="-346064" y="0"/>
            <a:ext cx="2116350" cy="6858000"/>
            <a:chOff x="6199516" y="0"/>
            <a:chExt cx="2116350" cy="6858000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5014C844-50DA-6FDE-0896-5135E7B6951C}"/>
                </a:ext>
              </a:extLst>
            </p:cNvPr>
            <p:cNvSpPr/>
            <p:nvPr/>
          </p:nvSpPr>
          <p:spPr>
            <a:xfrm>
              <a:off x="6199516" y="0"/>
              <a:ext cx="192081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39" name="Triángulo isósceles 38">
              <a:extLst>
                <a:ext uri="{FF2B5EF4-FFF2-40B4-BE49-F238E27FC236}">
                  <a16:creationId xmlns:a16="http://schemas.microsoft.com/office/drawing/2014/main" id="{DFF24EE8-C39A-707A-D16B-B0AE47396F69}"/>
                </a:ext>
              </a:extLst>
            </p:cNvPr>
            <p:cNvSpPr/>
            <p:nvPr/>
          </p:nvSpPr>
          <p:spPr>
            <a:xfrm rot="5400000">
              <a:off x="8051322" y="362308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CE46C35A-3F48-2D4A-8A01-EE237515F1B7}"/>
              </a:ext>
            </a:extLst>
          </p:cNvPr>
          <p:cNvGrpSpPr/>
          <p:nvPr/>
        </p:nvGrpSpPr>
        <p:grpSpPr>
          <a:xfrm>
            <a:off x="-605645" y="0"/>
            <a:ext cx="2306130" cy="6858000"/>
            <a:chOff x="2041585" y="0"/>
            <a:chExt cx="2306130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9B7650A2-2F3D-F456-2248-C72A57220BB5}"/>
                </a:ext>
              </a:extLst>
            </p:cNvPr>
            <p:cNvSpPr/>
            <p:nvPr/>
          </p:nvSpPr>
          <p:spPr>
            <a:xfrm>
              <a:off x="2041585" y="0"/>
              <a:ext cx="2116347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The Importance of Stochastic models</a:t>
              </a:r>
            </a:p>
          </p:txBody>
        </p:sp>
        <p:sp>
          <p:nvSpPr>
            <p:cNvPr id="45" name="Triángulo isósceles 44">
              <a:extLst>
                <a:ext uri="{FF2B5EF4-FFF2-40B4-BE49-F238E27FC236}">
                  <a16:creationId xmlns:a16="http://schemas.microsoft.com/office/drawing/2014/main" id="{B76A25AF-F491-E4D7-DE46-E0974CEFF7A5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7C9CC3FB-849C-C8B6-C7D3-CA837C2DFE5A}"/>
              </a:ext>
            </a:extLst>
          </p:cNvPr>
          <p:cNvGrpSpPr/>
          <p:nvPr/>
        </p:nvGrpSpPr>
        <p:grpSpPr>
          <a:xfrm>
            <a:off x="-125732" y="0"/>
            <a:ext cx="1826217" cy="6858000"/>
            <a:chOff x="700490" y="0"/>
            <a:chExt cx="1536627" cy="68580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2D1B4E1C-472F-56C2-E740-3B99C9AE436D}"/>
                </a:ext>
              </a:extLst>
            </p:cNvPr>
            <p:cNvSpPr/>
            <p:nvPr/>
          </p:nvSpPr>
          <p:spPr>
            <a:xfrm>
              <a:off x="700490" y="0"/>
              <a:ext cx="134109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>
                  <a:solidFill>
                    <a:schemeClr val="bg1"/>
                  </a:solidFill>
                </a:rPr>
                <a:t>Stochastic models in finance</a:t>
              </a:r>
            </a:p>
          </p:txBody>
        </p:sp>
        <p:sp>
          <p:nvSpPr>
            <p:cNvPr id="48" name="Triángulo isósceles 47">
              <a:extLst>
                <a:ext uri="{FF2B5EF4-FFF2-40B4-BE49-F238E27FC236}">
                  <a16:creationId xmlns:a16="http://schemas.microsoft.com/office/drawing/2014/main" id="{A9DA3545-A13A-8812-C0FD-29FBF5B2FF1C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29DFFF25-D883-2D23-6919-69E3E66A3FFF}"/>
              </a:ext>
            </a:extLst>
          </p:cNvPr>
          <p:cNvSpPr txBox="1"/>
          <p:nvPr/>
        </p:nvSpPr>
        <p:spPr>
          <a:xfrm>
            <a:off x="2081051" y="1903111"/>
            <a:ext cx="38588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Asset prices fully reflect all available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Fundamentalist, followers of the EMH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Artificial market shows that the EMH does not hold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11E6C91-E5EB-C2A7-2166-B2170D9CF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438348"/>
            <a:ext cx="5572665" cy="4702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9E17878-DCA7-4F6B-2F09-9874B7326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94" y="1993485"/>
            <a:ext cx="5485571" cy="29925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81762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6CE77-79C2-5E60-0657-B69E9346C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195F37D-9658-6078-0BB1-9F55114EB7E0}"/>
              </a:ext>
            </a:extLst>
          </p:cNvPr>
          <p:cNvSpPr txBox="1"/>
          <p:nvPr/>
        </p:nvSpPr>
        <p:spPr>
          <a:xfrm>
            <a:off x="5160123" y="381288"/>
            <a:ext cx="5946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Real financial time series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86BFB82-5911-7814-1CF7-48F5594DEEE7}"/>
              </a:ext>
            </a:extLst>
          </p:cNvPr>
          <p:cNvSpPr txBox="1"/>
          <p:nvPr/>
        </p:nvSpPr>
        <p:spPr>
          <a:xfrm>
            <a:off x="327773" y="203200"/>
            <a:ext cx="1077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12163DB1-4311-B9BE-0E2F-650022C60ED6}"/>
              </a:ext>
            </a:extLst>
          </p:cNvPr>
          <p:cNvCxnSpPr>
            <a:cxnSpLocks/>
          </p:cNvCxnSpPr>
          <p:nvPr/>
        </p:nvCxnSpPr>
        <p:spPr>
          <a:xfrm>
            <a:off x="2563934" y="854857"/>
            <a:ext cx="77043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Grupo 29">
            <a:extLst>
              <a:ext uri="{FF2B5EF4-FFF2-40B4-BE49-F238E27FC236}">
                <a16:creationId xmlns:a16="http://schemas.microsoft.com/office/drawing/2014/main" id="{D9820BE1-3D1B-4F68-04A4-0BE771C662CB}"/>
              </a:ext>
            </a:extLst>
          </p:cNvPr>
          <p:cNvGrpSpPr/>
          <p:nvPr/>
        </p:nvGrpSpPr>
        <p:grpSpPr>
          <a:xfrm>
            <a:off x="-432326" y="0"/>
            <a:ext cx="2266734" cy="6858000"/>
            <a:chOff x="944017" y="0"/>
            <a:chExt cx="2266734" cy="6858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EE1A20CE-0831-0C38-AA8F-C0F195BD5218}"/>
                </a:ext>
              </a:extLst>
            </p:cNvPr>
            <p:cNvSpPr/>
            <p:nvPr/>
          </p:nvSpPr>
          <p:spPr>
            <a:xfrm>
              <a:off x="944017" y="0"/>
              <a:ext cx="209909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SDG</a:t>
              </a:r>
              <a:endParaRPr lang="en-GB" dirty="0"/>
            </a:p>
          </p:txBody>
        </p:sp>
        <p:sp>
          <p:nvSpPr>
            <p:cNvPr id="32" name="Triángulo isósceles 31">
              <a:extLst>
                <a:ext uri="{FF2B5EF4-FFF2-40B4-BE49-F238E27FC236}">
                  <a16:creationId xmlns:a16="http://schemas.microsoft.com/office/drawing/2014/main" id="{415AC22F-0702-5E61-B6FE-DAB5B3FFCBD2}"/>
                </a:ext>
              </a:extLst>
            </p:cNvPr>
            <p:cNvSpPr/>
            <p:nvPr/>
          </p:nvSpPr>
          <p:spPr>
            <a:xfrm rot="5400000">
              <a:off x="2996851" y="376254"/>
              <a:ext cx="260159" cy="167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A2C7034F-EC2F-9BBA-61A7-E754AC6A3053}"/>
              </a:ext>
            </a:extLst>
          </p:cNvPr>
          <p:cNvGrpSpPr/>
          <p:nvPr/>
        </p:nvGrpSpPr>
        <p:grpSpPr>
          <a:xfrm>
            <a:off x="-346064" y="0"/>
            <a:ext cx="2116350" cy="6858000"/>
            <a:chOff x="6199516" y="0"/>
            <a:chExt cx="2116350" cy="6858000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DF8D8469-0E51-351C-440D-E2E1403740F8}"/>
                </a:ext>
              </a:extLst>
            </p:cNvPr>
            <p:cNvSpPr/>
            <p:nvPr/>
          </p:nvSpPr>
          <p:spPr>
            <a:xfrm>
              <a:off x="6199516" y="0"/>
              <a:ext cx="192081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39" name="Triángulo isósceles 38">
              <a:extLst>
                <a:ext uri="{FF2B5EF4-FFF2-40B4-BE49-F238E27FC236}">
                  <a16:creationId xmlns:a16="http://schemas.microsoft.com/office/drawing/2014/main" id="{C1C5A8CE-8DD6-745F-C60D-62A5256AE1A0}"/>
                </a:ext>
              </a:extLst>
            </p:cNvPr>
            <p:cNvSpPr/>
            <p:nvPr/>
          </p:nvSpPr>
          <p:spPr>
            <a:xfrm rot="5400000">
              <a:off x="8051322" y="362308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8F0C592F-56FC-29B2-E232-07E5C9CD0B5E}"/>
              </a:ext>
            </a:extLst>
          </p:cNvPr>
          <p:cNvGrpSpPr/>
          <p:nvPr/>
        </p:nvGrpSpPr>
        <p:grpSpPr>
          <a:xfrm>
            <a:off x="-605645" y="0"/>
            <a:ext cx="2306130" cy="6858000"/>
            <a:chOff x="2041585" y="0"/>
            <a:chExt cx="2306130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A9BD0915-6AD3-F302-60EE-F32B01C6DD7A}"/>
                </a:ext>
              </a:extLst>
            </p:cNvPr>
            <p:cNvSpPr/>
            <p:nvPr/>
          </p:nvSpPr>
          <p:spPr>
            <a:xfrm>
              <a:off x="2041585" y="0"/>
              <a:ext cx="2116347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The Importance of Stochastic models</a:t>
              </a:r>
            </a:p>
          </p:txBody>
        </p:sp>
        <p:sp>
          <p:nvSpPr>
            <p:cNvPr id="45" name="Triángulo isósceles 44">
              <a:extLst>
                <a:ext uri="{FF2B5EF4-FFF2-40B4-BE49-F238E27FC236}">
                  <a16:creationId xmlns:a16="http://schemas.microsoft.com/office/drawing/2014/main" id="{61CD1832-E467-624B-70D5-37BC003BDEB4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0E5C22D1-2BB5-0D89-6751-8A51443B94F6}"/>
              </a:ext>
            </a:extLst>
          </p:cNvPr>
          <p:cNvGrpSpPr/>
          <p:nvPr/>
        </p:nvGrpSpPr>
        <p:grpSpPr>
          <a:xfrm>
            <a:off x="-125732" y="0"/>
            <a:ext cx="1826217" cy="6858000"/>
            <a:chOff x="700490" y="0"/>
            <a:chExt cx="1536627" cy="68580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5892374D-4D3F-A8A5-C062-7D4D3FA3DB92}"/>
                </a:ext>
              </a:extLst>
            </p:cNvPr>
            <p:cNvSpPr/>
            <p:nvPr/>
          </p:nvSpPr>
          <p:spPr>
            <a:xfrm>
              <a:off x="700490" y="0"/>
              <a:ext cx="134109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>
                  <a:solidFill>
                    <a:schemeClr val="bg1"/>
                  </a:solidFill>
                </a:rPr>
                <a:t>Stochastic models in finance</a:t>
              </a:r>
            </a:p>
          </p:txBody>
        </p:sp>
        <p:sp>
          <p:nvSpPr>
            <p:cNvPr id="48" name="Triángulo isósceles 47">
              <a:extLst>
                <a:ext uri="{FF2B5EF4-FFF2-40B4-BE49-F238E27FC236}">
                  <a16:creationId xmlns:a16="http://schemas.microsoft.com/office/drawing/2014/main" id="{99E288F6-B54F-31D7-76AC-EE5018D830E6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7AFE80DB-7614-2D5B-2ACB-21A594829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063" y="3118274"/>
            <a:ext cx="6990159" cy="36822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87CAF36-479A-0ECE-5096-2D6BD86CA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06" y="1171375"/>
            <a:ext cx="6780362" cy="16878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7C1C05F-BC5D-BC9D-4B2D-3FF675E585EE}"/>
              </a:ext>
            </a:extLst>
          </p:cNvPr>
          <p:cNvSpPr txBox="1"/>
          <p:nvPr/>
        </p:nvSpPr>
        <p:spPr>
          <a:xfrm>
            <a:off x="2053087" y="1408981"/>
            <a:ext cx="258291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Random walk log returns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Log returns from the </a:t>
            </a:r>
            <a:r>
              <a:rPr lang="en-GB" i="1" dirty="0"/>
              <a:t>SP500</a:t>
            </a:r>
            <a:r>
              <a:rPr lang="en-GB" dirty="0"/>
              <a:t>, </a:t>
            </a:r>
            <a:r>
              <a:rPr lang="en-GB" i="1" dirty="0"/>
              <a:t>NIKKEI</a:t>
            </a:r>
            <a:r>
              <a:rPr lang="en-GB" dirty="0"/>
              <a:t>, </a:t>
            </a:r>
            <a:r>
              <a:rPr lang="en-GB" i="1" dirty="0"/>
              <a:t>EUROSTOXX50</a:t>
            </a:r>
            <a:r>
              <a:rPr lang="en-GB" dirty="0"/>
              <a:t> and </a:t>
            </a:r>
            <a:r>
              <a:rPr lang="en-GB" i="1" dirty="0"/>
              <a:t>HSI</a:t>
            </a:r>
            <a:r>
              <a:rPr lang="en-GB" dirty="0"/>
              <a:t>, respectively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Larger jumps appear in real markets</a:t>
            </a:r>
          </a:p>
        </p:txBody>
      </p:sp>
    </p:spTree>
    <p:extLst>
      <p:ext uri="{BB962C8B-B14F-4D97-AF65-F5344CB8AC3E}">
        <p14:creationId xmlns:p14="http://schemas.microsoft.com/office/powerpoint/2010/main" val="290630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AD890-15BD-B309-6748-414D4B0AE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C7A6EDA-E43C-579B-02D7-AF2AFE5EC8CA}"/>
              </a:ext>
            </a:extLst>
          </p:cNvPr>
          <p:cNvSpPr txBox="1"/>
          <p:nvPr/>
        </p:nvSpPr>
        <p:spPr>
          <a:xfrm>
            <a:off x="3497265" y="399637"/>
            <a:ext cx="5946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Levy flights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B2CE64E-D019-F987-3DDD-E3A08BB3AF66}"/>
              </a:ext>
            </a:extLst>
          </p:cNvPr>
          <p:cNvSpPr txBox="1"/>
          <p:nvPr/>
        </p:nvSpPr>
        <p:spPr>
          <a:xfrm>
            <a:off x="327773" y="203200"/>
            <a:ext cx="1077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F82DFBC8-FA29-E0F8-4B2C-BA0A1E3F2E29}"/>
              </a:ext>
            </a:extLst>
          </p:cNvPr>
          <p:cNvCxnSpPr>
            <a:cxnSpLocks/>
          </p:cNvCxnSpPr>
          <p:nvPr/>
        </p:nvCxnSpPr>
        <p:spPr>
          <a:xfrm>
            <a:off x="2563934" y="854857"/>
            <a:ext cx="77043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Grupo 29">
            <a:extLst>
              <a:ext uri="{FF2B5EF4-FFF2-40B4-BE49-F238E27FC236}">
                <a16:creationId xmlns:a16="http://schemas.microsoft.com/office/drawing/2014/main" id="{5AB38B15-3A91-818B-97CA-E3D97717BCA0}"/>
              </a:ext>
            </a:extLst>
          </p:cNvPr>
          <p:cNvGrpSpPr/>
          <p:nvPr/>
        </p:nvGrpSpPr>
        <p:grpSpPr>
          <a:xfrm>
            <a:off x="-432326" y="0"/>
            <a:ext cx="2266734" cy="6858000"/>
            <a:chOff x="944017" y="0"/>
            <a:chExt cx="2266734" cy="6858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F2D2A52F-7D96-5A0F-ED88-A4006404CC90}"/>
                </a:ext>
              </a:extLst>
            </p:cNvPr>
            <p:cNvSpPr/>
            <p:nvPr/>
          </p:nvSpPr>
          <p:spPr>
            <a:xfrm>
              <a:off x="944017" y="0"/>
              <a:ext cx="209909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SDG</a:t>
              </a:r>
              <a:endParaRPr lang="en-GB" dirty="0"/>
            </a:p>
          </p:txBody>
        </p:sp>
        <p:sp>
          <p:nvSpPr>
            <p:cNvPr id="32" name="Triángulo isósceles 31">
              <a:extLst>
                <a:ext uri="{FF2B5EF4-FFF2-40B4-BE49-F238E27FC236}">
                  <a16:creationId xmlns:a16="http://schemas.microsoft.com/office/drawing/2014/main" id="{5BE7A655-FB56-BC40-7EA9-C51E0D7EFA41}"/>
                </a:ext>
              </a:extLst>
            </p:cNvPr>
            <p:cNvSpPr/>
            <p:nvPr/>
          </p:nvSpPr>
          <p:spPr>
            <a:xfrm rot="5400000">
              <a:off x="2996851" y="376254"/>
              <a:ext cx="260159" cy="167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513912F6-E132-598E-6E87-ABE0125192DF}"/>
              </a:ext>
            </a:extLst>
          </p:cNvPr>
          <p:cNvGrpSpPr/>
          <p:nvPr/>
        </p:nvGrpSpPr>
        <p:grpSpPr>
          <a:xfrm>
            <a:off x="-346064" y="0"/>
            <a:ext cx="2116350" cy="6858000"/>
            <a:chOff x="6199516" y="0"/>
            <a:chExt cx="2116350" cy="6858000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1682E073-5CB9-C2AB-00CB-9EE9A6DBEC79}"/>
                </a:ext>
              </a:extLst>
            </p:cNvPr>
            <p:cNvSpPr/>
            <p:nvPr/>
          </p:nvSpPr>
          <p:spPr>
            <a:xfrm>
              <a:off x="6199516" y="0"/>
              <a:ext cx="192081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39" name="Triángulo isósceles 38">
              <a:extLst>
                <a:ext uri="{FF2B5EF4-FFF2-40B4-BE49-F238E27FC236}">
                  <a16:creationId xmlns:a16="http://schemas.microsoft.com/office/drawing/2014/main" id="{6DD415F8-D4AC-EE85-3DC0-8A1FA439B306}"/>
                </a:ext>
              </a:extLst>
            </p:cNvPr>
            <p:cNvSpPr/>
            <p:nvPr/>
          </p:nvSpPr>
          <p:spPr>
            <a:xfrm rot="5400000">
              <a:off x="8051322" y="362308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F072B591-5082-96E7-AF1A-63A501BC5C8F}"/>
              </a:ext>
            </a:extLst>
          </p:cNvPr>
          <p:cNvGrpSpPr/>
          <p:nvPr/>
        </p:nvGrpSpPr>
        <p:grpSpPr>
          <a:xfrm>
            <a:off x="-605645" y="0"/>
            <a:ext cx="2306130" cy="6858000"/>
            <a:chOff x="2041585" y="0"/>
            <a:chExt cx="2306130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2C0BD88E-0A20-5AF6-4554-EF8AF9FFC8A5}"/>
                </a:ext>
              </a:extLst>
            </p:cNvPr>
            <p:cNvSpPr/>
            <p:nvPr/>
          </p:nvSpPr>
          <p:spPr>
            <a:xfrm>
              <a:off x="2041585" y="0"/>
              <a:ext cx="2116347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The Importance of Stochastic models</a:t>
              </a:r>
            </a:p>
          </p:txBody>
        </p:sp>
        <p:sp>
          <p:nvSpPr>
            <p:cNvPr id="45" name="Triángulo isósceles 44">
              <a:extLst>
                <a:ext uri="{FF2B5EF4-FFF2-40B4-BE49-F238E27FC236}">
                  <a16:creationId xmlns:a16="http://schemas.microsoft.com/office/drawing/2014/main" id="{8417134B-8BB0-1E19-60B3-E6AF5EBC6EDD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0C7DFFFE-BD29-B595-D012-B49B5FFA733A}"/>
              </a:ext>
            </a:extLst>
          </p:cNvPr>
          <p:cNvGrpSpPr/>
          <p:nvPr/>
        </p:nvGrpSpPr>
        <p:grpSpPr>
          <a:xfrm>
            <a:off x="-125732" y="0"/>
            <a:ext cx="1826217" cy="6858000"/>
            <a:chOff x="700490" y="0"/>
            <a:chExt cx="1536627" cy="68580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77CF64A6-CCA8-9244-86D4-7EAFEA2B2B2A}"/>
                </a:ext>
              </a:extLst>
            </p:cNvPr>
            <p:cNvSpPr/>
            <p:nvPr/>
          </p:nvSpPr>
          <p:spPr>
            <a:xfrm>
              <a:off x="700490" y="0"/>
              <a:ext cx="134109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>
                  <a:solidFill>
                    <a:schemeClr val="bg1"/>
                  </a:solidFill>
                </a:rPr>
                <a:t>Stochastic models in finance</a:t>
              </a:r>
            </a:p>
          </p:txBody>
        </p:sp>
        <p:sp>
          <p:nvSpPr>
            <p:cNvPr id="48" name="Triángulo isósceles 47">
              <a:extLst>
                <a:ext uri="{FF2B5EF4-FFF2-40B4-BE49-F238E27FC236}">
                  <a16:creationId xmlns:a16="http://schemas.microsoft.com/office/drawing/2014/main" id="{128B4F9D-D83A-E056-71B1-AFBED793AB5F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CEF4575-67AF-8296-6D24-B772F2FDD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343" y="2644163"/>
            <a:ext cx="9679612" cy="27799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1984847-F48A-B6EE-D9DE-332365CB7733}"/>
              </a:ext>
            </a:extLst>
          </p:cNvPr>
          <p:cNvSpPr txBox="1"/>
          <p:nvPr/>
        </p:nvSpPr>
        <p:spPr>
          <a:xfrm>
            <a:off x="2563934" y="1564257"/>
            <a:ext cx="7096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These jumps are better modelled trough Levy flights, which allow for sudden changes</a:t>
            </a:r>
          </a:p>
        </p:txBody>
      </p:sp>
    </p:spTree>
    <p:extLst>
      <p:ext uri="{BB962C8B-B14F-4D97-AF65-F5344CB8AC3E}">
        <p14:creationId xmlns:p14="http://schemas.microsoft.com/office/powerpoint/2010/main" val="34339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A3B6C-AD5A-13F8-EE74-D6D9666FA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33E8B27E-E06A-7B33-A450-561E9ABEE5A1}"/>
              </a:ext>
            </a:extLst>
          </p:cNvPr>
          <p:cNvSpPr txBox="1"/>
          <p:nvPr/>
        </p:nvSpPr>
        <p:spPr>
          <a:xfrm>
            <a:off x="327773" y="203200"/>
            <a:ext cx="1077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A63867DF-D60D-E179-EF26-D7AB81669C13}"/>
              </a:ext>
            </a:extLst>
          </p:cNvPr>
          <p:cNvCxnSpPr>
            <a:cxnSpLocks/>
          </p:cNvCxnSpPr>
          <p:nvPr/>
        </p:nvCxnSpPr>
        <p:spPr>
          <a:xfrm>
            <a:off x="2563934" y="854857"/>
            <a:ext cx="77043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C0B9208-AE1A-AA6B-F6DB-E6133B9FA627}"/>
              </a:ext>
            </a:extLst>
          </p:cNvPr>
          <p:cNvGrpSpPr/>
          <p:nvPr/>
        </p:nvGrpSpPr>
        <p:grpSpPr>
          <a:xfrm>
            <a:off x="-432326" y="0"/>
            <a:ext cx="2266734" cy="6858000"/>
            <a:chOff x="944017" y="0"/>
            <a:chExt cx="2266734" cy="6858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837CFE55-E0A3-0622-233A-6B283195C55C}"/>
                </a:ext>
              </a:extLst>
            </p:cNvPr>
            <p:cNvSpPr/>
            <p:nvPr/>
          </p:nvSpPr>
          <p:spPr>
            <a:xfrm>
              <a:off x="944017" y="0"/>
              <a:ext cx="209909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SDG</a:t>
              </a:r>
              <a:endParaRPr lang="en-GB" dirty="0"/>
            </a:p>
          </p:txBody>
        </p:sp>
        <p:sp>
          <p:nvSpPr>
            <p:cNvPr id="32" name="Triángulo isósceles 31">
              <a:extLst>
                <a:ext uri="{FF2B5EF4-FFF2-40B4-BE49-F238E27FC236}">
                  <a16:creationId xmlns:a16="http://schemas.microsoft.com/office/drawing/2014/main" id="{346B0F50-5F61-5071-8932-C6191082F901}"/>
                </a:ext>
              </a:extLst>
            </p:cNvPr>
            <p:cNvSpPr/>
            <p:nvPr/>
          </p:nvSpPr>
          <p:spPr>
            <a:xfrm rot="5400000">
              <a:off x="2996851" y="376254"/>
              <a:ext cx="260159" cy="167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E0AFBC66-48A5-B97A-A667-458DBE45A7A7}"/>
              </a:ext>
            </a:extLst>
          </p:cNvPr>
          <p:cNvGrpSpPr/>
          <p:nvPr/>
        </p:nvGrpSpPr>
        <p:grpSpPr>
          <a:xfrm>
            <a:off x="-346064" y="0"/>
            <a:ext cx="2116350" cy="6858000"/>
            <a:chOff x="6199516" y="0"/>
            <a:chExt cx="2116350" cy="6858000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96B2141E-DC51-2551-FFF3-D895428247DB}"/>
                </a:ext>
              </a:extLst>
            </p:cNvPr>
            <p:cNvSpPr/>
            <p:nvPr/>
          </p:nvSpPr>
          <p:spPr>
            <a:xfrm>
              <a:off x="6199516" y="0"/>
              <a:ext cx="192081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39" name="Triángulo isósceles 38">
              <a:extLst>
                <a:ext uri="{FF2B5EF4-FFF2-40B4-BE49-F238E27FC236}">
                  <a16:creationId xmlns:a16="http://schemas.microsoft.com/office/drawing/2014/main" id="{C505EB1F-152D-2C4D-7035-3C15E9E076EA}"/>
                </a:ext>
              </a:extLst>
            </p:cNvPr>
            <p:cNvSpPr/>
            <p:nvPr/>
          </p:nvSpPr>
          <p:spPr>
            <a:xfrm rot="5400000">
              <a:off x="8051322" y="362308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81D831A4-0C36-6903-C981-B704D14D8BBD}"/>
              </a:ext>
            </a:extLst>
          </p:cNvPr>
          <p:cNvGrpSpPr/>
          <p:nvPr/>
        </p:nvGrpSpPr>
        <p:grpSpPr>
          <a:xfrm>
            <a:off x="-605645" y="0"/>
            <a:ext cx="2306130" cy="6858000"/>
            <a:chOff x="2041585" y="0"/>
            <a:chExt cx="2306130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4AF44D54-BA39-51B5-043C-55E46CFB3436}"/>
                </a:ext>
              </a:extLst>
            </p:cNvPr>
            <p:cNvSpPr/>
            <p:nvPr/>
          </p:nvSpPr>
          <p:spPr>
            <a:xfrm>
              <a:off x="2041585" y="0"/>
              <a:ext cx="2116347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The Importance of Stochastic models</a:t>
              </a:r>
            </a:p>
          </p:txBody>
        </p:sp>
        <p:sp>
          <p:nvSpPr>
            <p:cNvPr id="45" name="Triángulo isósceles 44">
              <a:extLst>
                <a:ext uri="{FF2B5EF4-FFF2-40B4-BE49-F238E27FC236}">
                  <a16:creationId xmlns:a16="http://schemas.microsoft.com/office/drawing/2014/main" id="{3FD0D601-CDE9-356A-59CA-592D636D0410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4C182F3F-5C66-2AD7-B213-D46EDDF7763A}"/>
              </a:ext>
            </a:extLst>
          </p:cNvPr>
          <p:cNvGrpSpPr/>
          <p:nvPr/>
        </p:nvGrpSpPr>
        <p:grpSpPr>
          <a:xfrm>
            <a:off x="-125732" y="0"/>
            <a:ext cx="1826217" cy="6858000"/>
            <a:chOff x="700490" y="0"/>
            <a:chExt cx="1536627" cy="68580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97D6421B-334F-D4F9-678F-6720ECAF0DB2}"/>
                </a:ext>
              </a:extLst>
            </p:cNvPr>
            <p:cNvSpPr/>
            <p:nvPr/>
          </p:nvSpPr>
          <p:spPr>
            <a:xfrm>
              <a:off x="700490" y="0"/>
              <a:ext cx="134109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>
                  <a:solidFill>
                    <a:schemeClr val="bg1"/>
                  </a:solidFill>
                </a:rPr>
                <a:t>Stochastic models in finance</a:t>
              </a:r>
            </a:p>
          </p:txBody>
        </p:sp>
        <p:sp>
          <p:nvSpPr>
            <p:cNvPr id="48" name="Triángulo isósceles 47">
              <a:extLst>
                <a:ext uri="{FF2B5EF4-FFF2-40B4-BE49-F238E27FC236}">
                  <a16:creationId xmlns:a16="http://schemas.microsoft.com/office/drawing/2014/main" id="{F24B6434-13E7-49E1-94CF-9FD342801B53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51618B5B-8DE1-11FB-C295-6AD0ACB86966}"/>
              </a:ext>
            </a:extLst>
          </p:cNvPr>
          <p:cNvSpPr txBox="1"/>
          <p:nvPr/>
        </p:nvSpPr>
        <p:spPr>
          <a:xfrm>
            <a:off x="3497265" y="399637"/>
            <a:ext cx="5946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Levy flights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45B9A5-1350-2DB6-BF08-0D058DFCA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294" y="2361320"/>
            <a:ext cx="9246426" cy="35290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19D1F60-6CF8-5502-4AEA-C013840D7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11751720" y="2224163"/>
            <a:ext cx="159189" cy="457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BF93A65-18BC-CD7A-A7F9-D3D3FA9886F2}"/>
              </a:ext>
            </a:extLst>
          </p:cNvPr>
          <p:cNvSpPr txBox="1"/>
          <p:nvPr/>
        </p:nvSpPr>
        <p:spPr>
          <a:xfrm>
            <a:off x="2563934" y="1466078"/>
            <a:ext cx="834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Low frequency data shows aggregational </a:t>
            </a:r>
            <a:r>
              <a:rPr lang="en-GB" dirty="0" err="1"/>
              <a:t>Gaussanity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798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BF78A-2316-0E3A-10E9-600B63407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1A8DE47-C17D-CD79-1D9F-4794DBB8A910}"/>
              </a:ext>
            </a:extLst>
          </p:cNvPr>
          <p:cNvSpPr txBox="1"/>
          <p:nvPr/>
        </p:nvSpPr>
        <p:spPr>
          <a:xfrm>
            <a:off x="4579206" y="372477"/>
            <a:ext cx="5946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Do markets have memory?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0F8CDCA-6BFE-BD35-2D96-5869A4A01717}"/>
              </a:ext>
            </a:extLst>
          </p:cNvPr>
          <p:cNvSpPr txBox="1"/>
          <p:nvPr/>
        </p:nvSpPr>
        <p:spPr>
          <a:xfrm>
            <a:off x="327773" y="203200"/>
            <a:ext cx="1077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12C615B-5156-C74C-EB06-2EA69AB3FAEA}"/>
              </a:ext>
            </a:extLst>
          </p:cNvPr>
          <p:cNvCxnSpPr>
            <a:cxnSpLocks/>
          </p:cNvCxnSpPr>
          <p:nvPr/>
        </p:nvCxnSpPr>
        <p:spPr>
          <a:xfrm>
            <a:off x="2563934" y="854857"/>
            <a:ext cx="77043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Grupo 29">
            <a:extLst>
              <a:ext uri="{FF2B5EF4-FFF2-40B4-BE49-F238E27FC236}">
                <a16:creationId xmlns:a16="http://schemas.microsoft.com/office/drawing/2014/main" id="{B60DF888-A59C-E3D5-46EF-B1B1722FD86C}"/>
              </a:ext>
            </a:extLst>
          </p:cNvPr>
          <p:cNvGrpSpPr/>
          <p:nvPr/>
        </p:nvGrpSpPr>
        <p:grpSpPr>
          <a:xfrm>
            <a:off x="-432326" y="0"/>
            <a:ext cx="2266734" cy="6858000"/>
            <a:chOff x="944017" y="0"/>
            <a:chExt cx="2266734" cy="6858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A3244705-6A6F-4D17-2AD7-650E333760F7}"/>
                </a:ext>
              </a:extLst>
            </p:cNvPr>
            <p:cNvSpPr/>
            <p:nvPr/>
          </p:nvSpPr>
          <p:spPr>
            <a:xfrm>
              <a:off x="944017" y="0"/>
              <a:ext cx="209909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SDG</a:t>
              </a:r>
              <a:endParaRPr lang="en-GB" dirty="0"/>
            </a:p>
          </p:txBody>
        </p:sp>
        <p:sp>
          <p:nvSpPr>
            <p:cNvPr id="32" name="Triángulo isósceles 31">
              <a:extLst>
                <a:ext uri="{FF2B5EF4-FFF2-40B4-BE49-F238E27FC236}">
                  <a16:creationId xmlns:a16="http://schemas.microsoft.com/office/drawing/2014/main" id="{DC164865-B0AA-D709-853D-B47C289F832F}"/>
                </a:ext>
              </a:extLst>
            </p:cNvPr>
            <p:cNvSpPr/>
            <p:nvPr/>
          </p:nvSpPr>
          <p:spPr>
            <a:xfrm rot="5400000">
              <a:off x="2996851" y="376254"/>
              <a:ext cx="260159" cy="167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B72B6FB3-66BA-7A34-B310-F924F7F14D7C}"/>
              </a:ext>
            </a:extLst>
          </p:cNvPr>
          <p:cNvGrpSpPr/>
          <p:nvPr/>
        </p:nvGrpSpPr>
        <p:grpSpPr>
          <a:xfrm>
            <a:off x="-346064" y="0"/>
            <a:ext cx="2116350" cy="6858000"/>
            <a:chOff x="6199516" y="0"/>
            <a:chExt cx="2116350" cy="6858000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85F5FA3C-9850-2546-B647-A3B3527EA207}"/>
                </a:ext>
              </a:extLst>
            </p:cNvPr>
            <p:cNvSpPr/>
            <p:nvPr/>
          </p:nvSpPr>
          <p:spPr>
            <a:xfrm>
              <a:off x="6199516" y="0"/>
              <a:ext cx="192081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39" name="Triángulo isósceles 38">
              <a:extLst>
                <a:ext uri="{FF2B5EF4-FFF2-40B4-BE49-F238E27FC236}">
                  <a16:creationId xmlns:a16="http://schemas.microsoft.com/office/drawing/2014/main" id="{F95A5585-DDEB-8294-CB7C-22D1267C3AB1}"/>
                </a:ext>
              </a:extLst>
            </p:cNvPr>
            <p:cNvSpPr/>
            <p:nvPr/>
          </p:nvSpPr>
          <p:spPr>
            <a:xfrm rot="5400000">
              <a:off x="8051322" y="362308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8B8D367E-02BD-9B71-0EB3-97499641C759}"/>
              </a:ext>
            </a:extLst>
          </p:cNvPr>
          <p:cNvGrpSpPr/>
          <p:nvPr/>
        </p:nvGrpSpPr>
        <p:grpSpPr>
          <a:xfrm>
            <a:off x="-605645" y="0"/>
            <a:ext cx="2306130" cy="6858000"/>
            <a:chOff x="2041585" y="0"/>
            <a:chExt cx="2306130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2AFD2B75-D7DF-08C2-730E-D0CBBC1DD9F9}"/>
                </a:ext>
              </a:extLst>
            </p:cNvPr>
            <p:cNvSpPr/>
            <p:nvPr/>
          </p:nvSpPr>
          <p:spPr>
            <a:xfrm>
              <a:off x="2041585" y="0"/>
              <a:ext cx="2116347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The Importance of Stochastic models</a:t>
              </a:r>
            </a:p>
          </p:txBody>
        </p:sp>
        <p:sp>
          <p:nvSpPr>
            <p:cNvPr id="45" name="Triángulo isósceles 44">
              <a:extLst>
                <a:ext uri="{FF2B5EF4-FFF2-40B4-BE49-F238E27FC236}">
                  <a16:creationId xmlns:a16="http://schemas.microsoft.com/office/drawing/2014/main" id="{2978D145-4D71-8379-A96C-4984FF494B66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8F0A9248-EFEB-7559-58E5-DA496D76F4CA}"/>
              </a:ext>
            </a:extLst>
          </p:cNvPr>
          <p:cNvGrpSpPr/>
          <p:nvPr/>
        </p:nvGrpSpPr>
        <p:grpSpPr>
          <a:xfrm>
            <a:off x="-125732" y="0"/>
            <a:ext cx="1826217" cy="6858000"/>
            <a:chOff x="700490" y="0"/>
            <a:chExt cx="1536627" cy="68580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2E354052-D63F-B2C7-E56C-AC896A6709FB}"/>
                </a:ext>
              </a:extLst>
            </p:cNvPr>
            <p:cNvSpPr/>
            <p:nvPr/>
          </p:nvSpPr>
          <p:spPr>
            <a:xfrm>
              <a:off x="700490" y="0"/>
              <a:ext cx="134109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>
                  <a:solidFill>
                    <a:schemeClr val="bg1"/>
                  </a:solidFill>
                </a:rPr>
                <a:t>Stochastic models in finance</a:t>
              </a:r>
            </a:p>
          </p:txBody>
        </p:sp>
        <p:sp>
          <p:nvSpPr>
            <p:cNvPr id="48" name="Triángulo isósceles 47">
              <a:extLst>
                <a:ext uri="{FF2B5EF4-FFF2-40B4-BE49-F238E27FC236}">
                  <a16:creationId xmlns:a16="http://schemas.microsoft.com/office/drawing/2014/main" id="{4297470C-AD81-0C30-1F7C-E95CAA974DBD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F86E0057-C14F-A433-6A6C-2F374F8C2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0" y="1924650"/>
            <a:ext cx="7481977" cy="4163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9B41F20-E10C-9EE2-F93C-6AD4BD188EF0}"/>
              </a:ext>
            </a:extLst>
          </p:cNvPr>
          <p:cNvSpPr txBox="1"/>
          <p:nvPr/>
        </p:nvSpPr>
        <p:spPr>
          <a:xfrm>
            <a:off x="2563934" y="1063925"/>
            <a:ext cx="84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memory in raw log returns</a:t>
            </a:r>
          </a:p>
        </p:txBody>
      </p:sp>
    </p:spTree>
    <p:extLst>
      <p:ext uri="{BB962C8B-B14F-4D97-AF65-F5344CB8AC3E}">
        <p14:creationId xmlns:p14="http://schemas.microsoft.com/office/powerpoint/2010/main" val="2518371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5A4F2-04A8-9C69-378B-A9529B692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08F9A1B-D0DC-EB85-5F98-CF911502D99B}"/>
              </a:ext>
            </a:extLst>
          </p:cNvPr>
          <p:cNvSpPr txBox="1"/>
          <p:nvPr/>
        </p:nvSpPr>
        <p:spPr>
          <a:xfrm>
            <a:off x="4579206" y="372477"/>
            <a:ext cx="5946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Do markets have memory?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83E5B29-4E1C-5CDE-4BA8-63DCCBE6F9F1}"/>
              </a:ext>
            </a:extLst>
          </p:cNvPr>
          <p:cNvSpPr txBox="1"/>
          <p:nvPr/>
        </p:nvSpPr>
        <p:spPr>
          <a:xfrm>
            <a:off x="327773" y="203200"/>
            <a:ext cx="1077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46B216F5-6BD0-7C05-EE0D-520774A430FF}"/>
              </a:ext>
            </a:extLst>
          </p:cNvPr>
          <p:cNvCxnSpPr>
            <a:cxnSpLocks/>
          </p:cNvCxnSpPr>
          <p:nvPr/>
        </p:nvCxnSpPr>
        <p:spPr>
          <a:xfrm>
            <a:off x="2563934" y="854857"/>
            <a:ext cx="77043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Grupo 29">
            <a:extLst>
              <a:ext uri="{FF2B5EF4-FFF2-40B4-BE49-F238E27FC236}">
                <a16:creationId xmlns:a16="http://schemas.microsoft.com/office/drawing/2014/main" id="{083761D3-C1C9-87AD-8AA1-C6E1F853339D}"/>
              </a:ext>
            </a:extLst>
          </p:cNvPr>
          <p:cNvGrpSpPr/>
          <p:nvPr/>
        </p:nvGrpSpPr>
        <p:grpSpPr>
          <a:xfrm>
            <a:off x="-432326" y="0"/>
            <a:ext cx="2266734" cy="6858000"/>
            <a:chOff x="944017" y="0"/>
            <a:chExt cx="2266734" cy="6858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7ECBD93C-F005-9244-6A1F-93AB4D524689}"/>
                </a:ext>
              </a:extLst>
            </p:cNvPr>
            <p:cNvSpPr/>
            <p:nvPr/>
          </p:nvSpPr>
          <p:spPr>
            <a:xfrm>
              <a:off x="944017" y="0"/>
              <a:ext cx="209909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SDG</a:t>
              </a:r>
              <a:endParaRPr lang="en-GB" dirty="0"/>
            </a:p>
          </p:txBody>
        </p:sp>
        <p:sp>
          <p:nvSpPr>
            <p:cNvPr id="32" name="Triángulo isósceles 31">
              <a:extLst>
                <a:ext uri="{FF2B5EF4-FFF2-40B4-BE49-F238E27FC236}">
                  <a16:creationId xmlns:a16="http://schemas.microsoft.com/office/drawing/2014/main" id="{FE07B012-2CE7-386E-8E00-3568B8E59D7C}"/>
                </a:ext>
              </a:extLst>
            </p:cNvPr>
            <p:cNvSpPr/>
            <p:nvPr/>
          </p:nvSpPr>
          <p:spPr>
            <a:xfrm rot="5400000">
              <a:off x="2996851" y="376254"/>
              <a:ext cx="260159" cy="167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FDD69230-43F4-6DC6-6B6E-CD7C974526E2}"/>
              </a:ext>
            </a:extLst>
          </p:cNvPr>
          <p:cNvGrpSpPr/>
          <p:nvPr/>
        </p:nvGrpSpPr>
        <p:grpSpPr>
          <a:xfrm>
            <a:off x="-346064" y="0"/>
            <a:ext cx="2116350" cy="6858000"/>
            <a:chOff x="6199516" y="0"/>
            <a:chExt cx="2116350" cy="6858000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AA4E5252-0731-C90B-0EFD-662A2E9B3857}"/>
                </a:ext>
              </a:extLst>
            </p:cNvPr>
            <p:cNvSpPr/>
            <p:nvPr/>
          </p:nvSpPr>
          <p:spPr>
            <a:xfrm>
              <a:off x="6199516" y="0"/>
              <a:ext cx="192081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39" name="Triángulo isósceles 38">
              <a:extLst>
                <a:ext uri="{FF2B5EF4-FFF2-40B4-BE49-F238E27FC236}">
                  <a16:creationId xmlns:a16="http://schemas.microsoft.com/office/drawing/2014/main" id="{53A8C86E-00E0-A465-3ACA-1B0112DA09A9}"/>
                </a:ext>
              </a:extLst>
            </p:cNvPr>
            <p:cNvSpPr/>
            <p:nvPr/>
          </p:nvSpPr>
          <p:spPr>
            <a:xfrm rot="5400000">
              <a:off x="8051322" y="362308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75A06FA4-3E58-9880-E29F-6D0EC2F417C2}"/>
              </a:ext>
            </a:extLst>
          </p:cNvPr>
          <p:cNvGrpSpPr/>
          <p:nvPr/>
        </p:nvGrpSpPr>
        <p:grpSpPr>
          <a:xfrm>
            <a:off x="-605645" y="0"/>
            <a:ext cx="2306130" cy="6858000"/>
            <a:chOff x="2041585" y="0"/>
            <a:chExt cx="2306130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57743E6F-65B2-22C6-ABAE-EBCB8930537B}"/>
                </a:ext>
              </a:extLst>
            </p:cNvPr>
            <p:cNvSpPr/>
            <p:nvPr/>
          </p:nvSpPr>
          <p:spPr>
            <a:xfrm>
              <a:off x="2041585" y="0"/>
              <a:ext cx="2116347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The Importance of Stochastic models</a:t>
              </a:r>
            </a:p>
          </p:txBody>
        </p:sp>
        <p:sp>
          <p:nvSpPr>
            <p:cNvPr id="45" name="Triángulo isósceles 44">
              <a:extLst>
                <a:ext uri="{FF2B5EF4-FFF2-40B4-BE49-F238E27FC236}">
                  <a16:creationId xmlns:a16="http://schemas.microsoft.com/office/drawing/2014/main" id="{ED2E32C6-305A-DE22-1E78-6B184294A594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FA39670-91AC-C9D7-76AD-211946EE361B}"/>
              </a:ext>
            </a:extLst>
          </p:cNvPr>
          <p:cNvGrpSpPr/>
          <p:nvPr/>
        </p:nvGrpSpPr>
        <p:grpSpPr>
          <a:xfrm>
            <a:off x="-125732" y="0"/>
            <a:ext cx="1826217" cy="6858000"/>
            <a:chOff x="700490" y="0"/>
            <a:chExt cx="1536627" cy="68580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32831C5F-E785-BBEA-76D7-D4E480F02017}"/>
                </a:ext>
              </a:extLst>
            </p:cNvPr>
            <p:cNvSpPr/>
            <p:nvPr/>
          </p:nvSpPr>
          <p:spPr>
            <a:xfrm>
              <a:off x="700490" y="0"/>
              <a:ext cx="134109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>
                  <a:solidFill>
                    <a:schemeClr val="bg1"/>
                  </a:solidFill>
                </a:rPr>
                <a:t>Stochastic models in finance</a:t>
              </a:r>
            </a:p>
          </p:txBody>
        </p:sp>
        <p:sp>
          <p:nvSpPr>
            <p:cNvPr id="48" name="Triángulo isósceles 47">
              <a:extLst>
                <a:ext uri="{FF2B5EF4-FFF2-40B4-BE49-F238E27FC236}">
                  <a16:creationId xmlns:a16="http://schemas.microsoft.com/office/drawing/2014/main" id="{88B0AAA2-D6B4-2F9B-99F0-81CBE5CBF6FF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926A6399-F8DB-850B-DFD8-EEE2F52A6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796" y="2645435"/>
            <a:ext cx="9964870" cy="32231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195564D-7FDC-8055-92C7-8495C879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10914409" y="1307338"/>
            <a:ext cx="110300" cy="613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2D5AF62-2286-81B3-15ED-37B6F04B8F83}"/>
              </a:ext>
            </a:extLst>
          </p:cNvPr>
          <p:cNvSpPr txBox="1"/>
          <p:nvPr/>
        </p:nvSpPr>
        <p:spPr>
          <a:xfrm>
            <a:off x="2306982" y="1496272"/>
            <a:ext cx="7961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Memory in absolute log returns – they show memory for volatility: volatility clustering</a:t>
            </a:r>
          </a:p>
        </p:txBody>
      </p:sp>
    </p:spTree>
    <p:extLst>
      <p:ext uri="{BB962C8B-B14F-4D97-AF65-F5344CB8AC3E}">
        <p14:creationId xmlns:p14="http://schemas.microsoft.com/office/powerpoint/2010/main" val="3546522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A0283-2ED5-9EFF-9CF8-C0542F02B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8ABF3FA-97CD-145F-9AFE-BF78DEEEB001}"/>
              </a:ext>
            </a:extLst>
          </p:cNvPr>
          <p:cNvSpPr txBox="1"/>
          <p:nvPr/>
        </p:nvSpPr>
        <p:spPr>
          <a:xfrm>
            <a:off x="4579206" y="372477"/>
            <a:ext cx="5946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Multiple financial time series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1064CEF-F305-999F-3525-3951C24AD2F8}"/>
              </a:ext>
            </a:extLst>
          </p:cNvPr>
          <p:cNvSpPr txBox="1"/>
          <p:nvPr/>
        </p:nvSpPr>
        <p:spPr>
          <a:xfrm>
            <a:off x="327773" y="203200"/>
            <a:ext cx="1077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EA36FB-A7EA-DBE9-1592-17BF8323B137}"/>
              </a:ext>
            </a:extLst>
          </p:cNvPr>
          <p:cNvCxnSpPr>
            <a:cxnSpLocks/>
          </p:cNvCxnSpPr>
          <p:nvPr/>
        </p:nvCxnSpPr>
        <p:spPr>
          <a:xfrm>
            <a:off x="2563934" y="854857"/>
            <a:ext cx="77043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3C99C43-EB25-90EC-4F86-6A235B73AD9D}"/>
              </a:ext>
            </a:extLst>
          </p:cNvPr>
          <p:cNvGrpSpPr/>
          <p:nvPr/>
        </p:nvGrpSpPr>
        <p:grpSpPr>
          <a:xfrm>
            <a:off x="-432326" y="0"/>
            <a:ext cx="2266734" cy="6858000"/>
            <a:chOff x="944017" y="0"/>
            <a:chExt cx="2266734" cy="6858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5EA4238-045B-7A98-C277-9E25762F9C9F}"/>
                </a:ext>
              </a:extLst>
            </p:cNvPr>
            <p:cNvSpPr/>
            <p:nvPr/>
          </p:nvSpPr>
          <p:spPr>
            <a:xfrm>
              <a:off x="944017" y="0"/>
              <a:ext cx="209909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SDG</a:t>
              </a:r>
              <a:endParaRPr lang="en-GB" dirty="0"/>
            </a:p>
          </p:txBody>
        </p:sp>
        <p:sp>
          <p:nvSpPr>
            <p:cNvPr id="32" name="Triángulo isósceles 31">
              <a:extLst>
                <a:ext uri="{FF2B5EF4-FFF2-40B4-BE49-F238E27FC236}">
                  <a16:creationId xmlns:a16="http://schemas.microsoft.com/office/drawing/2014/main" id="{7C1392A2-55B2-0765-8AE9-D953B3AE4ABA}"/>
                </a:ext>
              </a:extLst>
            </p:cNvPr>
            <p:cNvSpPr/>
            <p:nvPr/>
          </p:nvSpPr>
          <p:spPr>
            <a:xfrm rot="5400000">
              <a:off x="2996851" y="376254"/>
              <a:ext cx="260159" cy="167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882A9D07-77F0-4529-3610-4A6DF333E306}"/>
              </a:ext>
            </a:extLst>
          </p:cNvPr>
          <p:cNvGrpSpPr/>
          <p:nvPr/>
        </p:nvGrpSpPr>
        <p:grpSpPr>
          <a:xfrm>
            <a:off x="-346064" y="0"/>
            <a:ext cx="2116350" cy="6858000"/>
            <a:chOff x="6199516" y="0"/>
            <a:chExt cx="2116350" cy="6858000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26CFF430-8C06-2EBA-2242-2102AF8AB3C7}"/>
                </a:ext>
              </a:extLst>
            </p:cNvPr>
            <p:cNvSpPr/>
            <p:nvPr/>
          </p:nvSpPr>
          <p:spPr>
            <a:xfrm>
              <a:off x="6199516" y="0"/>
              <a:ext cx="192081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39" name="Triángulo isósceles 38">
              <a:extLst>
                <a:ext uri="{FF2B5EF4-FFF2-40B4-BE49-F238E27FC236}">
                  <a16:creationId xmlns:a16="http://schemas.microsoft.com/office/drawing/2014/main" id="{8E42872E-1786-5286-C992-84CE899D63B8}"/>
                </a:ext>
              </a:extLst>
            </p:cNvPr>
            <p:cNvSpPr/>
            <p:nvPr/>
          </p:nvSpPr>
          <p:spPr>
            <a:xfrm rot="5400000">
              <a:off x="8051322" y="362308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AA16D628-590F-5ED5-90DB-BDEDF6733C31}"/>
              </a:ext>
            </a:extLst>
          </p:cNvPr>
          <p:cNvGrpSpPr/>
          <p:nvPr/>
        </p:nvGrpSpPr>
        <p:grpSpPr>
          <a:xfrm>
            <a:off x="-605645" y="0"/>
            <a:ext cx="2306130" cy="6858000"/>
            <a:chOff x="2041585" y="0"/>
            <a:chExt cx="2306130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D09053A3-3B92-968A-640D-3EC5EFFAECB4}"/>
                </a:ext>
              </a:extLst>
            </p:cNvPr>
            <p:cNvSpPr/>
            <p:nvPr/>
          </p:nvSpPr>
          <p:spPr>
            <a:xfrm>
              <a:off x="2041585" y="0"/>
              <a:ext cx="2116347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The Importance of Stochastic models</a:t>
              </a:r>
            </a:p>
          </p:txBody>
        </p:sp>
        <p:sp>
          <p:nvSpPr>
            <p:cNvPr id="45" name="Triángulo isósceles 44">
              <a:extLst>
                <a:ext uri="{FF2B5EF4-FFF2-40B4-BE49-F238E27FC236}">
                  <a16:creationId xmlns:a16="http://schemas.microsoft.com/office/drawing/2014/main" id="{709C423E-60A2-8B71-4BEB-4F9E93032CF1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29E42791-6D95-21E7-BA0E-ABBD6B574685}"/>
              </a:ext>
            </a:extLst>
          </p:cNvPr>
          <p:cNvGrpSpPr/>
          <p:nvPr/>
        </p:nvGrpSpPr>
        <p:grpSpPr>
          <a:xfrm>
            <a:off x="-125732" y="0"/>
            <a:ext cx="1826217" cy="6858000"/>
            <a:chOff x="700490" y="0"/>
            <a:chExt cx="1536627" cy="68580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8D737014-E6FB-B254-A99A-CDD8BD2A71F5}"/>
                </a:ext>
              </a:extLst>
            </p:cNvPr>
            <p:cNvSpPr/>
            <p:nvPr/>
          </p:nvSpPr>
          <p:spPr>
            <a:xfrm>
              <a:off x="700490" y="0"/>
              <a:ext cx="134109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>
                  <a:solidFill>
                    <a:schemeClr val="bg1"/>
                  </a:solidFill>
                </a:rPr>
                <a:t>Stochastic models in finance</a:t>
              </a:r>
            </a:p>
          </p:txBody>
        </p:sp>
        <p:sp>
          <p:nvSpPr>
            <p:cNvPr id="48" name="Triángulo isósceles 47">
              <a:extLst>
                <a:ext uri="{FF2B5EF4-FFF2-40B4-BE49-F238E27FC236}">
                  <a16:creationId xmlns:a16="http://schemas.microsoft.com/office/drawing/2014/main" id="{8B3608BE-DDE9-3EC4-B0EC-6FA085C16FFE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9CB07639-9768-1DAD-5080-74E5D6221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432" y="1897414"/>
            <a:ext cx="7239228" cy="8531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BB6C387-E8CC-D34B-F739-F20146FB8C75}"/>
              </a:ext>
            </a:extLst>
          </p:cNvPr>
          <p:cNvSpPr txBox="1"/>
          <p:nvPr/>
        </p:nvSpPr>
        <p:spPr>
          <a:xfrm>
            <a:off x="2352136" y="1173192"/>
            <a:ext cx="7769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Correlation across multiple stocks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CFDA786-47A4-AACC-5742-3CAE2C361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632" y="3245887"/>
            <a:ext cx="4599980" cy="3508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59FFA84-9236-B834-33E3-72DD22DEA04A}"/>
              </a:ext>
            </a:extLst>
          </p:cNvPr>
          <p:cNvSpPr txBox="1"/>
          <p:nvPr/>
        </p:nvSpPr>
        <p:spPr>
          <a:xfrm>
            <a:off x="2352136" y="4480787"/>
            <a:ext cx="3830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Correlation  between </a:t>
            </a:r>
            <a:r>
              <a:rPr lang="en-GB" i="1" dirty="0"/>
              <a:t>SP500, NIKKEI, HSI, EUROSTOXX50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99BEBEB-8BA9-A549-7C60-91107346596A}"/>
              </a:ext>
            </a:extLst>
          </p:cNvPr>
          <p:cNvCxnSpPr>
            <a:cxnSpLocks/>
          </p:cNvCxnSpPr>
          <p:nvPr/>
        </p:nvCxnSpPr>
        <p:spPr>
          <a:xfrm>
            <a:off x="8607006" y="3766269"/>
            <a:ext cx="0" cy="253293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695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09CF7-1007-0F7C-102C-FF2BE00A2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A348FAD1-77CB-7A53-C3E4-A1E3FC8E50CC}"/>
              </a:ext>
            </a:extLst>
          </p:cNvPr>
          <p:cNvGrpSpPr/>
          <p:nvPr/>
        </p:nvGrpSpPr>
        <p:grpSpPr>
          <a:xfrm>
            <a:off x="9563819" y="-1"/>
            <a:ext cx="2800710" cy="7126512"/>
            <a:chOff x="8131835" y="0"/>
            <a:chExt cx="2202612" cy="6858000"/>
          </a:xfrm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29C32F01-D686-7735-136E-FD3EB7C41606}"/>
                </a:ext>
              </a:extLst>
            </p:cNvPr>
            <p:cNvSpPr/>
            <p:nvPr/>
          </p:nvSpPr>
          <p:spPr>
            <a:xfrm>
              <a:off x="8131835" y="0"/>
              <a:ext cx="2070190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noProof="1"/>
                <a:t>Conclusions</a:t>
              </a:r>
              <a:endParaRPr lang="en-GB" sz="2800" dirty="0"/>
            </a:p>
          </p:txBody>
        </p:sp>
        <p:sp>
          <p:nvSpPr>
            <p:cNvPr id="42" name="Triángulo isósceles 41">
              <a:extLst>
                <a:ext uri="{FF2B5EF4-FFF2-40B4-BE49-F238E27FC236}">
                  <a16:creationId xmlns:a16="http://schemas.microsoft.com/office/drawing/2014/main" id="{1EC9C83D-2459-FF70-CC90-F74FDBDF9783}"/>
                </a:ext>
              </a:extLst>
            </p:cNvPr>
            <p:cNvSpPr/>
            <p:nvPr/>
          </p:nvSpPr>
          <p:spPr>
            <a:xfrm rot="5400000">
              <a:off x="10069903" y="362308"/>
              <a:ext cx="333555" cy="19553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5BBBFEF8-D157-95A9-D549-4312A6113C29}"/>
              </a:ext>
            </a:extLst>
          </p:cNvPr>
          <p:cNvGrpSpPr/>
          <p:nvPr/>
        </p:nvGrpSpPr>
        <p:grpSpPr>
          <a:xfrm>
            <a:off x="7039155" y="-1"/>
            <a:ext cx="2716616" cy="7126512"/>
            <a:chOff x="7039155" y="-1"/>
            <a:chExt cx="2651186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BBF499E1-1690-A7F8-1450-E0A0C323A195}"/>
                </a:ext>
              </a:extLst>
            </p:cNvPr>
            <p:cNvSpPr/>
            <p:nvPr/>
          </p:nvSpPr>
          <p:spPr>
            <a:xfrm>
              <a:off x="7039155" y="-1"/>
              <a:ext cx="2455653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41" name="Triángulo isósceles 40">
              <a:extLst>
                <a:ext uri="{FF2B5EF4-FFF2-40B4-BE49-F238E27FC236}">
                  <a16:creationId xmlns:a16="http://schemas.microsoft.com/office/drawing/2014/main" id="{D9E90699-2627-0569-5476-38905AA0C0FF}"/>
                </a:ext>
              </a:extLst>
            </p:cNvPr>
            <p:cNvSpPr/>
            <p:nvPr/>
          </p:nvSpPr>
          <p:spPr>
            <a:xfrm rot="5400000">
              <a:off x="9425797" y="362305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5B474A28-5AB8-9AC3-1D7F-BDF0B564F19A}"/>
              </a:ext>
            </a:extLst>
          </p:cNvPr>
          <p:cNvGrpSpPr/>
          <p:nvPr/>
        </p:nvGrpSpPr>
        <p:grpSpPr>
          <a:xfrm>
            <a:off x="4597243" y="0"/>
            <a:ext cx="2685693" cy="7126514"/>
            <a:chOff x="4152182" y="0"/>
            <a:chExt cx="2237117" cy="6858000"/>
          </a:xfrm>
        </p:grpSpPr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36CEE06C-CDBD-BF2E-B57E-E72E131C05A6}"/>
                </a:ext>
              </a:extLst>
            </p:cNvPr>
            <p:cNvSpPr/>
            <p:nvPr/>
          </p:nvSpPr>
          <p:spPr>
            <a:xfrm>
              <a:off x="4152182" y="0"/>
              <a:ext cx="2041585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noProof="1"/>
                <a:t>Stochastic models in finance</a:t>
              </a:r>
            </a:p>
          </p:txBody>
        </p:sp>
        <p:sp>
          <p:nvSpPr>
            <p:cNvPr id="40" name="Triángulo isósceles 39">
              <a:extLst>
                <a:ext uri="{FF2B5EF4-FFF2-40B4-BE49-F238E27FC236}">
                  <a16:creationId xmlns:a16="http://schemas.microsoft.com/office/drawing/2014/main" id="{4084A4FE-6E69-6CF4-0A8C-3CF95FDA0EDE}"/>
                </a:ext>
              </a:extLst>
            </p:cNvPr>
            <p:cNvSpPr/>
            <p:nvPr/>
          </p:nvSpPr>
          <p:spPr>
            <a:xfrm rot="5400000">
              <a:off x="6124755" y="362306"/>
              <a:ext cx="333555" cy="195533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11BE6DBE-887E-F5E1-2F7E-AE7AA355EE89}"/>
              </a:ext>
            </a:extLst>
          </p:cNvPr>
          <p:cNvGrpSpPr/>
          <p:nvPr/>
        </p:nvGrpSpPr>
        <p:grpSpPr>
          <a:xfrm>
            <a:off x="2150631" y="-3"/>
            <a:ext cx="2638563" cy="7126514"/>
            <a:chOff x="2041584" y="0"/>
            <a:chExt cx="2306131" cy="6858000"/>
          </a:xfrm>
        </p:grpSpPr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420D021F-2314-FB7C-9B5C-BDB51905E14F}"/>
                </a:ext>
              </a:extLst>
            </p:cNvPr>
            <p:cNvSpPr/>
            <p:nvPr/>
          </p:nvSpPr>
          <p:spPr>
            <a:xfrm>
              <a:off x="2041584" y="0"/>
              <a:ext cx="2138363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noProof="1"/>
                <a:t>The Importance of Stochastic models</a:t>
              </a:r>
            </a:p>
          </p:txBody>
        </p:sp>
        <p:sp>
          <p:nvSpPr>
            <p:cNvPr id="39" name="Triángulo isósceles 38">
              <a:extLst>
                <a:ext uri="{FF2B5EF4-FFF2-40B4-BE49-F238E27FC236}">
                  <a16:creationId xmlns:a16="http://schemas.microsoft.com/office/drawing/2014/main" id="{A1FD6EB8-1367-5040-F085-368447CE4EAF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6B6B5982-B0A5-06C6-F602-F62009398103}"/>
              </a:ext>
            </a:extLst>
          </p:cNvPr>
          <p:cNvGrpSpPr/>
          <p:nvPr/>
        </p:nvGrpSpPr>
        <p:grpSpPr>
          <a:xfrm>
            <a:off x="-61240" y="-3"/>
            <a:ext cx="2414843" cy="7126514"/>
            <a:chOff x="0" y="0"/>
            <a:chExt cx="2237117" cy="6858000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F3CA1954-94BF-8398-BBA8-3C04D178739A}"/>
                </a:ext>
              </a:extLst>
            </p:cNvPr>
            <p:cNvSpPr/>
            <p:nvPr/>
          </p:nvSpPr>
          <p:spPr>
            <a:xfrm>
              <a:off x="0" y="0"/>
              <a:ext cx="2041585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noProof="1"/>
                <a:t>Introduction / Motivation</a:t>
              </a:r>
            </a:p>
          </p:txBody>
        </p:sp>
        <p:sp>
          <p:nvSpPr>
            <p:cNvPr id="38" name="Triángulo isósceles 37">
              <a:extLst>
                <a:ext uri="{FF2B5EF4-FFF2-40B4-BE49-F238E27FC236}">
                  <a16:creationId xmlns:a16="http://schemas.microsoft.com/office/drawing/2014/main" id="{87F88490-3337-9B62-C813-1AF77F1D83D7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48351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14501-A402-A575-E7F0-4B6B62A26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37F9EED-F0A9-6466-E1CB-58A108389726}"/>
              </a:ext>
            </a:extLst>
          </p:cNvPr>
          <p:cNvSpPr txBox="1"/>
          <p:nvPr/>
        </p:nvSpPr>
        <p:spPr>
          <a:xfrm>
            <a:off x="4579206" y="372477"/>
            <a:ext cx="5946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Multiple financial time series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F3ED023-BAA2-541D-2946-212B2375DE4A}"/>
              </a:ext>
            </a:extLst>
          </p:cNvPr>
          <p:cNvSpPr txBox="1"/>
          <p:nvPr/>
        </p:nvSpPr>
        <p:spPr>
          <a:xfrm>
            <a:off x="327773" y="203200"/>
            <a:ext cx="1077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D7F8085-9874-00B4-CBCD-FBBF603F8BD2}"/>
              </a:ext>
            </a:extLst>
          </p:cNvPr>
          <p:cNvCxnSpPr>
            <a:cxnSpLocks/>
          </p:cNvCxnSpPr>
          <p:nvPr/>
        </p:nvCxnSpPr>
        <p:spPr>
          <a:xfrm>
            <a:off x="2563934" y="854857"/>
            <a:ext cx="77043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Grupo 29">
            <a:extLst>
              <a:ext uri="{FF2B5EF4-FFF2-40B4-BE49-F238E27FC236}">
                <a16:creationId xmlns:a16="http://schemas.microsoft.com/office/drawing/2014/main" id="{BE387139-0469-F5CA-85F4-EB36DD288FE2}"/>
              </a:ext>
            </a:extLst>
          </p:cNvPr>
          <p:cNvGrpSpPr/>
          <p:nvPr/>
        </p:nvGrpSpPr>
        <p:grpSpPr>
          <a:xfrm>
            <a:off x="-432326" y="0"/>
            <a:ext cx="2266734" cy="6858000"/>
            <a:chOff x="944017" y="0"/>
            <a:chExt cx="2266734" cy="6858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AF91DDE8-840E-E72D-D894-485ED7FD4C6D}"/>
                </a:ext>
              </a:extLst>
            </p:cNvPr>
            <p:cNvSpPr/>
            <p:nvPr/>
          </p:nvSpPr>
          <p:spPr>
            <a:xfrm>
              <a:off x="944017" y="0"/>
              <a:ext cx="209909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SDG</a:t>
              </a:r>
              <a:endParaRPr lang="en-GB" dirty="0"/>
            </a:p>
          </p:txBody>
        </p:sp>
        <p:sp>
          <p:nvSpPr>
            <p:cNvPr id="32" name="Triángulo isósceles 31">
              <a:extLst>
                <a:ext uri="{FF2B5EF4-FFF2-40B4-BE49-F238E27FC236}">
                  <a16:creationId xmlns:a16="http://schemas.microsoft.com/office/drawing/2014/main" id="{D5DF3F07-5A37-627B-DFF2-8070DA4022DF}"/>
                </a:ext>
              </a:extLst>
            </p:cNvPr>
            <p:cNvSpPr/>
            <p:nvPr/>
          </p:nvSpPr>
          <p:spPr>
            <a:xfrm rot="5400000">
              <a:off x="2996851" y="376254"/>
              <a:ext cx="260159" cy="167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23159E8D-77B1-0421-5330-0D30D81A9207}"/>
              </a:ext>
            </a:extLst>
          </p:cNvPr>
          <p:cNvGrpSpPr/>
          <p:nvPr/>
        </p:nvGrpSpPr>
        <p:grpSpPr>
          <a:xfrm>
            <a:off x="-346064" y="0"/>
            <a:ext cx="2116350" cy="6858000"/>
            <a:chOff x="6199516" y="0"/>
            <a:chExt cx="2116350" cy="6858000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14EF2B64-1379-BC76-48FA-A3133C991DF0}"/>
                </a:ext>
              </a:extLst>
            </p:cNvPr>
            <p:cNvSpPr/>
            <p:nvPr/>
          </p:nvSpPr>
          <p:spPr>
            <a:xfrm>
              <a:off x="6199516" y="0"/>
              <a:ext cx="192081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39" name="Triángulo isósceles 38">
              <a:extLst>
                <a:ext uri="{FF2B5EF4-FFF2-40B4-BE49-F238E27FC236}">
                  <a16:creationId xmlns:a16="http://schemas.microsoft.com/office/drawing/2014/main" id="{BD3298C8-98A1-A02D-1C9D-9C704A4AC656}"/>
                </a:ext>
              </a:extLst>
            </p:cNvPr>
            <p:cNvSpPr/>
            <p:nvPr/>
          </p:nvSpPr>
          <p:spPr>
            <a:xfrm rot="5400000">
              <a:off x="8051322" y="362308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94A4A30F-1621-E2B9-3552-5E2174FF6CAA}"/>
              </a:ext>
            </a:extLst>
          </p:cNvPr>
          <p:cNvGrpSpPr/>
          <p:nvPr/>
        </p:nvGrpSpPr>
        <p:grpSpPr>
          <a:xfrm>
            <a:off x="-605645" y="0"/>
            <a:ext cx="2306130" cy="6858000"/>
            <a:chOff x="2041585" y="0"/>
            <a:chExt cx="2306130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6B973E6F-8EA1-536F-590E-E9787E5CAABD}"/>
                </a:ext>
              </a:extLst>
            </p:cNvPr>
            <p:cNvSpPr/>
            <p:nvPr/>
          </p:nvSpPr>
          <p:spPr>
            <a:xfrm>
              <a:off x="2041585" y="0"/>
              <a:ext cx="2116347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The Importance of Stochastic models</a:t>
              </a:r>
            </a:p>
          </p:txBody>
        </p:sp>
        <p:sp>
          <p:nvSpPr>
            <p:cNvPr id="45" name="Triángulo isósceles 44">
              <a:extLst>
                <a:ext uri="{FF2B5EF4-FFF2-40B4-BE49-F238E27FC236}">
                  <a16:creationId xmlns:a16="http://schemas.microsoft.com/office/drawing/2014/main" id="{0389D3A8-6CE6-C9CF-2589-0D54A1105477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CF7B70DA-59B9-E637-1925-DAC835BA491E}"/>
              </a:ext>
            </a:extLst>
          </p:cNvPr>
          <p:cNvGrpSpPr/>
          <p:nvPr/>
        </p:nvGrpSpPr>
        <p:grpSpPr>
          <a:xfrm>
            <a:off x="-125732" y="0"/>
            <a:ext cx="1826217" cy="6858000"/>
            <a:chOff x="700490" y="0"/>
            <a:chExt cx="1536627" cy="68580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60624D9C-BF4F-F4D5-8ADB-D6510A88C304}"/>
                </a:ext>
              </a:extLst>
            </p:cNvPr>
            <p:cNvSpPr/>
            <p:nvPr/>
          </p:nvSpPr>
          <p:spPr>
            <a:xfrm>
              <a:off x="700490" y="0"/>
              <a:ext cx="134109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>
                  <a:solidFill>
                    <a:schemeClr val="bg1"/>
                  </a:solidFill>
                </a:rPr>
                <a:t>Stochastic models in finance</a:t>
              </a:r>
            </a:p>
          </p:txBody>
        </p:sp>
        <p:sp>
          <p:nvSpPr>
            <p:cNvPr id="48" name="Triángulo isósceles 47">
              <a:extLst>
                <a:ext uri="{FF2B5EF4-FFF2-40B4-BE49-F238E27FC236}">
                  <a16:creationId xmlns:a16="http://schemas.microsoft.com/office/drawing/2014/main" id="{1E61E2CF-B8B1-34D3-D1B6-6A32B4D96FFC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50FBB5CF-AEC4-F4D1-ED4B-522E87F275CD}"/>
              </a:ext>
            </a:extLst>
          </p:cNvPr>
          <p:cNvSpPr txBox="1"/>
          <p:nvPr/>
        </p:nvSpPr>
        <p:spPr>
          <a:xfrm>
            <a:off x="1993198" y="2002159"/>
            <a:ext cx="38301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Correlation  between 15 global stocks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Less correlation: similar demographic background implies more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Conclusion: Correlation still appears in all markets!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6E6F1EA-8C48-4BA1-8449-FAF7A94D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050" y="1137183"/>
            <a:ext cx="4044475" cy="28433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BFE8221-1AEF-EBE5-53E7-6C199256C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918" y="3980539"/>
            <a:ext cx="3942856" cy="2823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8F11227-A284-F85C-42F1-0321E88FB73F}"/>
              </a:ext>
            </a:extLst>
          </p:cNvPr>
          <p:cNvCxnSpPr/>
          <p:nvPr/>
        </p:nvCxnSpPr>
        <p:spPr>
          <a:xfrm>
            <a:off x="8959970" y="1593011"/>
            <a:ext cx="0" cy="215660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624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B3598-72F5-F98F-37AC-A2A957B86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9F0FD75-DFF3-A5FA-465E-73BC85869573}"/>
              </a:ext>
            </a:extLst>
          </p:cNvPr>
          <p:cNvSpPr txBox="1"/>
          <p:nvPr/>
        </p:nvSpPr>
        <p:spPr>
          <a:xfrm>
            <a:off x="4579206" y="372477"/>
            <a:ext cx="5946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Multiple financial time series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B4AC4D5-527C-D8C5-10A3-23DC9A59614E}"/>
              </a:ext>
            </a:extLst>
          </p:cNvPr>
          <p:cNvSpPr txBox="1"/>
          <p:nvPr/>
        </p:nvSpPr>
        <p:spPr>
          <a:xfrm>
            <a:off x="327773" y="203200"/>
            <a:ext cx="1077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453505A8-4BF4-5452-C0F2-6A1CB329AC04}"/>
              </a:ext>
            </a:extLst>
          </p:cNvPr>
          <p:cNvCxnSpPr>
            <a:cxnSpLocks/>
          </p:cNvCxnSpPr>
          <p:nvPr/>
        </p:nvCxnSpPr>
        <p:spPr>
          <a:xfrm>
            <a:off x="2563934" y="854857"/>
            <a:ext cx="77043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Grupo 29">
            <a:extLst>
              <a:ext uri="{FF2B5EF4-FFF2-40B4-BE49-F238E27FC236}">
                <a16:creationId xmlns:a16="http://schemas.microsoft.com/office/drawing/2014/main" id="{24B6770F-9BD8-9A19-1CCF-4BD0C7CD043F}"/>
              </a:ext>
            </a:extLst>
          </p:cNvPr>
          <p:cNvGrpSpPr/>
          <p:nvPr/>
        </p:nvGrpSpPr>
        <p:grpSpPr>
          <a:xfrm>
            <a:off x="-432326" y="0"/>
            <a:ext cx="2266734" cy="6858000"/>
            <a:chOff x="944017" y="0"/>
            <a:chExt cx="2266734" cy="6858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EB928C46-0AEA-87BC-9B7F-D815094E5A5F}"/>
                </a:ext>
              </a:extLst>
            </p:cNvPr>
            <p:cNvSpPr/>
            <p:nvPr/>
          </p:nvSpPr>
          <p:spPr>
            <a:xfrm>
              <a:off x="944017" y="0"/>
              <a:ext cx="209909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SDG</a:t>
              </a:r>
              <a:endParaRPr lang="en-GB" dirty="0"/>
            </a:p>
          </p:txBody>
        </p:sp>
        <p:sp>
          <p:nvSpPr>
            <p:cNvPr id="32" name="Triángulo isósceles 31">
              <a:extLst>
                <a:ext uri="{FF2B5EF4-FFF2-40B4-BE49-F238E27FC236}">
                  <a16:creationId xmlns:a16="http://schemas.microsoft.com/office/drawing/2014/main" id="{4C4DD2FE-D0B3-F391-1279-835F374897D4}"/>
                </a:ext>
              </a:extLst>
            </p:cNvPr>
            <p:cNvSpPr/>
            <p:nvPr/>
          </p:nvSpPr>
          <p:spPr>
            <a:xfrm rot="5400000">
              <a:off x="2996851" y="376254"/>
              <a:ext cx="260159" cy="167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0A2DD029-ACD7-874C-35B6-8BFAF17ED6B3}"/>
              </a:ext>
            </a:extLst>
          </p:cNvPr>
          <p:cNvGrpSpPr/>
          <p:nvPr/>
        </p:nvGrpSpPr>
        <p:grpSpPr>
          <a:xfrm>
            <a:off x="-346064" y="0"/>
            <a:ext cx="2116350" cy="6858000"/>
            <a:chOff x="6199516" y="0"/>
            <a:chExt cx="2116350" cy="6858000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D7004690-41CC-E560-B605-03F71EF5D0DE}"/>
                </a:ext>
              </a:extLst>
            </p:cNvPr>
            <p:cNvSpPr/>
            <p:nvPr/>
          </p:nvSpPr>
          <p:spPr>
            <a:xfrm>
              <a:off x="6199516" y="0"/>
              <a:ext cx="192081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39" name="Triángulo isósceles 38">
              <a:extLst>
                <a:ext uri="{FF2B5EF4-FFF2-40B4-BE49-F238E27FC236}">
                  <a16:creationId xmlns:a16="http://schemas.microsoft.com/office/drawing/2014/main" id="{82FD0F27-8706-521F-7AB8-BFB58FC459D3}"/>
                </a:ext>
              </a:extLst>
            </p:cNvPr>
            <p:cNvSpPr/>
            <p:nvPr/>
          </p:nvSpPr>
          <p:spPr>
            <a:xfrm rot="5400000">
              <a:off x="8051322" y="362308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BC9A95B1-EC7E-B3BC-97E4-B2F0E594485C}"/>
              </a:ext>
            </a:extLst>
          </p:cNvPr>
          <p:cNvGrpSpPr/>
          <p:nvPr/>
        </p:nvGrpSpPr>
        <p:grpSpPr>
          <a:xfrm>
            <a:off x="-605645" y="0"/>
            <a:ext cx="2306130" cy="6858000"/>
            <a:chOff x="2041585" y="0"/>
            <a:chExt cx="2306130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568AC8E9-C2A6-673D-FCC6-FB53A896E098}"/>
                </a:ext>
              </a:extLst>
            </p:cNvPr>
            <p:cNvSpPr/>
            <p:nvPr/>
          </p:nvSpPr>
          <p:spPr>
            <a:xfrm>
              <a:off x="2041585" y="0"/>
              <a:ext cx="2116347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The Importance of Stochastic models</a:t>
              </a:r>
            </a:p>
          </p:txBody>
        </p:sp>
        <p:sp>
          <p:nvSpPr>
            <p:cNvPr id="45" name="Triángulo isósceles 44">
              <a:extLst>
                <a:ext uri="{FF2B5EF4-FFF2-40B4-BE49-F238E27FC236}">
                  <a16:creationId xmlns:a16="http://schemas.microsoft.com/office/drawing/2014/main" id="{93B66538-8EDB-1167-C5B0-CE88F30D738C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A1B4E3AA-2264-5004-9006-4479E3E860D0}"/>
              </a:ext>
            </a:extLst>
          </p:cNvPr>
          <p:cNvGrpSpPr/>
          <p:nvPr/>
        </p:nvGrpSpPr>
        <p:grpSpPr>
          <a:xfrm>
            <a:off x="-125732" y="0"/>
            <a:ext cx="1826217" cy="6858000"/>
            <a:chOff x="700490" y="0"/>
            <a:chExt cx="1536627" cy="68580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34104DE6-B034-C926-9761-01A43A032523}"/>
                </a:ext>
              </a:extLst>
            </p:cNvPr>
            <p:cNvSpPr/>
            <p:nvPr/>
          </p:nvSpPr>
          <p:spPr>
            <a:xfrm>
              <a:off x="700490" y="0"/>
              <a:ext cx="134109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>
                  <a:solidFill>
                    <a:schemeClr val="bg1"/>
                  </a:solidFill>
                </a:rPr>
                <a:t>Stochastic models in finance</a:t>
              </a:r>
            </a:p>
          </p:txBody>
        </p:sp>
        <p:sp>
          <p:nvSpPr>
            <p:cNvPr id="48" name="Triángulo isósceles 47">
              <a:extLst>
                <a:ext uri="{FF2B5EF4-FFF2-40B4-BE49-F238E27FC236}">
                  <a16:creationId xmlns:a16="http://schemas.microsoft.com/office/drawing/2014/main" id="{411F63F8-6016-9E40-2320-50A89B09195A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9331E465-6EB9-4F6D-B431-007A7BE68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109" y="1820269"/>
            <a:ext cx="123486" cy="457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557BC42-A157-E4DA-20EE-EC03C793C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861" y="2146534"/>
            <a:ext cx="4679241" cy="32093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AB2CC19-819C-AC7D-94EB-AFAA72BB0060}"/>
              </a:ext>
            </a:extLst>
          </p:cNvPr>
          <p:cNvSpPr txBox="1"/>
          <p:nvPr/>
        </p:nvSpPr>
        <p:spPr>
          <a:xfrm>
            <a:off x="2398144" y="1874565"/>
            <a:ext cx="47100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Introduction of Random Matrix Theory (RMT)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Distinguish between true correlations and random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Marchenko-</a:t>
            </a:r>
            <a:r>
              <a:rPr lang="en-GB" dirty="0" err="1"/>
              <a:t>Pastur</a:t>
            </a:r>
            <a:r>
              <a:rPr lang="en-GB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1174885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FC13A-BFAB-2B95-5221-C2D68BD6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2FEA2C7-8000-5087-9303-95D0CD577A17}"/>
              </a:ext>
            </a:extLst>
          </p:cNvPr>
          <p:cNvSpPr txBox="1"/>
          <p:nvPr/>
        </p:nvSpPr>
        <p:spPr>
          <a:xfrm>
            <a:off x="4579206" y="372477"/>
            <a:ext cx="5946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Multiple financial time series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7EF7180-E53F-299D-7EBE-264ADF984A1A}"/>
              </a:ext>
            </a:extLst>
          </p:cNvPr>
          <p:cNvSpPr txBox="1"/>
          <p:nvPr/>
        </p:nvSpPr>
        <p:spPr>
          <a:xfrm>
            <a:off x="327773" y="203200"/>
            <a:ext cx="1077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EC842512-D3E8-8972-49E9-64111C522874}"/>
              </a:ext>
            </a:extLst>
          </p:cNvPr>
          <p:cNvCxnSpPr>
            <a:cxnSpLocks/>
          </p:cNvCxnSpPr>
          <p:nvPr/>
        </p:nvCxnSpPr>
        <p:spPr>
          <a:xfrm>
            <a:off x="2563934" y="854857"/>
            <a:ext cx="77043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Grupo 29">
            <a:extLst>
              <a:ext uri="{FF2B5EF4-FFF2-40B4-BE49-F238E27FC236}">
                <a16:creationId xmlns:a16="http://schemas.microsoft.com/office/drawing/2014/main" id="{25528DE4-403A-7E7B-9E66-9C1634923975}"/>
              </a:ext>
            </a:extLst>
          </p:cNvPr>
          <p:cNvGrpSpPr/>
          <p:nvPr/>
        </p:nvGrpSpPr>
        <p:grpSpPr>
          <a:xfrm>
            <a:off x="-432326" y="0"/>
            <a:ext cx="2266734" cy="6858000"/>
            <a:chOff x="944017" y="0"/>
            <a:chExt cx="2266734" cy="6858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9608FD5C-AAAE-E25E-D032-A88439F28D39}"/>
                </a:ext>
              </a:extLst>
            </p:cNvPr>
            <p:cNvSpPr/>
            <p:nvPr/>
          </p:nvSpPr>
          <p:spPr>
            <a:xfrm>
              <a:off x="944017" y="0"/>
              <a:ext cx="209909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SDG</a:t>
              </a:r>
              <a:endParaRPr lang="en-GB" dirty="0"/>
            </a:p>
          </p:txBody>
        </p:sp>
        <p:sp>
          <p:nvSpPr>
            <p:cNvPr id="32" name="Triángulo isósceles 31">
              <a:extLst>
                <a:ext uri="{FF2B5EF4-FFF2-40B4-BE49-F238E27FC236}">
                  <a16:creationId xmlns:a16="http://schemas.microsoft.com/office/drawing/2014/main" id="{9947676B-73D0-F2F6-7AFD-39602AB19BF3}"/>
                </a:ext>
              </a:extLst>
            </p:cNvPr>
            <p:cNvSpPr/>
            <p:nvPr/>
          </p:nvSpPr>
          <p:spPr>
            <a:xfrm rot="5400000">
              <a:off x="2996851" y="376254"/>
              <a:ext cx="260159" cy="167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1F87D3E3-02E9-9D74-6B46-E5A9052EFE41}"/>
              </a:ext>
            </a:extLst>
          </p:cNvPr>
          <p:cNvGrpSpPr/>
          <p:nvPr/>
        </p:nvGrpSpPr>
        <p:grpSpPr>
          <a:xfrm>
            <a:off x="-346064" y="0"/>
            <a:ext cx="2116350" cy="6858000"/>
            <a:chOff x="6199516" y="0"/>
            <a:chExt cx="2116350" cy="6858000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A747C2DD-F423-E204-94DD-15836AD0C0FE}"/>
                </a:ext>
              </a:extLst>
            </p:cNvPr>
            <p:cNvSpPr/>
            <p:nvPr/>
          </p:nvSpPr>
          <p:spPr>
            <a:xfrm>
              <a:off x="6199516" y="0"/>
              <a:ext cx="192081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39" name="Triángulo isósceles 38">
              <a:extLst>
                <a:ext uri="{FF2B5EF4-FFF2-40B4-BE49-F238E27FC236}">
                  <a16:creationId xmlns:a16="http://schemas.microsoft.com/office/drawing/2014/main" id="{6E4ECB4A-4E15-7314-5565-54200E84C64F}"/>
                </a:ext>
              </a:extLst>
            </p:cNvPr>
            <p:cNvSpPr/>
            <p:nvPr/>
          </p:nvSpPr>
          <p:spPr>
            <a:xfrm rot="5400000">
              <a:off x="8051322" y="362308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3411A983-B8ED-0CC9-B023-BFF8898D1156}"/>
              </a:ext>
            </a:extLst>
          </p:cNvPr>
          <p:cNvGrpSpPr/>
          <p:nvPr/>
        </p:nvGrpSpPr>
        <p:grpSpPr>
          <a:xfrm>
            <a:off x="-605645" y="0"/>
            <a:ext cx="2306130" cy="6858000"/>
            <a:chOff x="2041585" y="0"/>
            <a:chExt cx="2306130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5C32E42C-0DBE-676E-6A6E-624E1699BA2C}"/>
                </a:ext>
              </a:extLst>
            </p:cNvPr>
            <p:cNvSpPr/>
            <p:nvPr/>
          </p:nvSpPr>
          <p:spPr>
            <a:xfrm>
              <a:off x="2041585" y="0"/>
              <a:ext cx="2116347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The Importance of Stochastic models</a:t>
              </a:r>
            </a:p>
          </p:txBody>
        </p:sp>
        <p:sp>
          <p:nvSpPr>
            <p:cNvPr id="45" name="Triángulo isósceles 44">
              <a:extLst>
                <a:ext uri="{FF2B5EF4-FFF2-40B4-BE49-F238E27FC236}">
                  <a16:creationId xmlns:a16="http://schemas.microsoft.com/office/drawing/2014/main" id="{29F8D806-DCE1-CE44-954A-B3AFE7C497C6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3272B608-CD23-6F4D-B48F-01216C408890}"/>
              </a:ext>
            </a:extLst>
          </p:cNvPr>
          <p:cNvGrpSpPr/>
          <p:nvPr/>
        </p:nvGrpSpPr>
        <p:grpSpPr>
          <a:xfrm>
            <a:off x="-125732" y="0"/>
            <a:ext cx="1826217" cy="6858000"/>
            <a:chOff x="700490" y="0"/>
            <a:chExt cx="1536627" cy="68580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9DCB9D95-BC1F-D09D-CB4B-5BD5F5AA7925}"/>
                </a:ext>
              </a:extLst>
            </p:cNvPr>
            <p:cNvSpPr/>
            <p:nvPr/>
          </p:nvSpPr>
          <p:spPr>
            <a:xfrm>
              <a:off x="700490" y="0"/>
              <a:ext cx="134109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>
                  <a:solidFill>
                    <a:schemeClr val="bg1"/>
                  </a:solidFill>
                </a:rPr>
                <a:t>Stochastic models in finance</a:t>
              </a:r>
            </a:p>
          </p:txBody>
        </p:sp>
        <p:sp>
          <p:nvSpPr>
            <p:cNvPr id="48" name="Triángulo isósceles 47">
              <a:extLst>
                <a:ext uri="{FF2B5EF4-FFF2-40B4-BE49-F238E27FC236}">
                  <a16:creationId xmlns:a16="http://schemas.microsoft.com/office/drawing/2014/main" id="{9CEA5111-E28F-26CA-148C-CD1805DE47D9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7E9F020C-A7AA-9542-4FAB-C170826D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568" y="1054912"/>
            <a:ext cx="4259304" cy="2922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4C93E80-99BF-0DCE-73E1-4F808DDB6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505" y="999092"/>
            <a:ext cx="4435090" cy="3034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AB4EEB9-C31E-5D0C-0AE1-6769AE68F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9109" y="1820269"/>
            <a:ext cx="123486" cy="457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156CE3A-F19C-30A9-5580-E4EB6ED1DDAD}"/>
              </a:ext>
            </a:extLst>
          </p:cNvPr>
          <p:cNvSpPr txBox="1"/>
          <p:nvPr/>
        </p:nvSpPr>
        <p:spPr>
          <a:xfrm>
            <a:off x="2403894" y="4566249"/>
            <a:ext cx="35425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Correlation matrix and KDE plot built from 100 random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Follows theoretical bounds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76B074B-32E6-039D-4C04-D1FCF5BE0BCC}"/>
              </a:ext>
            </a:extLst>
          </p:cNvPr>
          <p:cNvSpPr txBox="1"/>
          <p:nvPr/>
        </p:nvSpPr>
        <p:spPr>
          <a:xfrm>
            <a:off x="7552219" y="4516799"/>
            <a:ext cx="43228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Correlation matrix and KDE plot built from real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Larger dominant eigenvalue: market mode</a:t>
            </a:r>
          </a:p>
        </p:txBody>
      </p:sp>
    </p:spTree>
    <p:extLst>
      <p:ext uri="{BB962C8B-B14F-4D97-AF65-F5344CB8AC3E}">
        <p14:creationId xmlns:p14="http://schemas.microsoft.com/office/powerpoint/2010/main" val="1994287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8A6FC-EEBF-60CB-9B9E-ACD67C7BB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344A46E-FFF7-91D2-2D9D-A57C0868833D}"/>
              </a:ext>
            </a:extLst>
          </p:cNvPr>
          <p:cNvSpPr txBox="1"/>
          <p:nvPr/>
        </p:nvSpPr>
        <p:spPr>
          <a:xfrm>
            <a:off x="4579206" y="372477"/>
            <a:ext cx="5946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Multiple financial time series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18F34CA-DAA9-4266-B975-44A9F7FB851A}"/>
              </a:ext>
            </a:extLst>
          </p:cNvPr>
          <p:cNvSpPr txBox="1"/>
          <p:nvPr/>
        </p:nvSpPr>
        <p:spPr>
          <a:xfrm>
            <a:off x="327773" y="203200"/>
            <a:ext cx="1077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CE02B53-EE21-4CD2-0182-4EB9CFA56182}"/>
              </a:ext>
            </a:extLst>
          </p:cNvPr>
          <p:cNvCxnSpPr>
            <a:cxnSpLocks/>
          </p:cNvCxnSpPr>
          <p:nvPr/>
        </p:nvCxnSpPr>
        <p:spPr>
          <a:xfrm>
            <a:off x="2563934" y="854857"/>
            <a:ext cx="77043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CC335BC-0E80-4849-B93A-9A212AB919AA}"/>
              </a:ext>
            </a:extLst>
          </p:cNvPr>
          <p:cNvGrpSpPr/>
          <p:nvPr/>
        </p:nvGrpSpPr>
        <p:grpSpPr>
          <a:xfrm>
            <a:off x="-432326" y="0"/>
            <a:ext cx="2266734" cy="6858000"/>
            <a:chOff x="944017" y="0"/>
            <a:chExt cx="2266734" cy="6858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65D39071-CE38-4F0D-4701-F97659A03458}"/>
                </a:ext>
              </a:extLst>
            </p:cNvPr>
            <p:cNvSpPr/>
            <p:nvPr/>
          </p:nvSpPr>
          <p:spPr>
            <a:xfrm>
              <a:off x="944017" y="0"/>
              <a:ext cx="209909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SDG</a:t>
              </a:r>
              <a:endParaRPr lang="en-GB" dirty="0"/>
            </a:p>
          </p:txBody>
        </p:sp>
        <p:sp>
          <p:nvSpPr>
            <p:cNvPr id="32" name="Triángulo isósceles 31">
              <a:extLst>
                <a:ext uri="{FF2B5EF4-FFF2-40B4-BE49-F238E27FC236}">
                  <a16:creationId xmlns:a16="http://schemas.microsoft.com/office/drawing/2014/main" id="{2C0BFECD-0D90-B101-1BFD-80882F0EC508}"/>
                </a:ext>
              </a:extLst>
            </p:cNvPr>
            <p:cNvSpPr/>
            <p:nvPr/>
          </p:nvSpPr>
          <p:spPr>
            <a:xfrm rot="5400000">
              <a:off x="2996851" y="376254"/>
              <a:ext cx="260159" cy="167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10C64F36-E580-1934-1531-7CC487207C10}"/>
              </a:ext>
            </a:extLst>
          </p:cNvPr>
          <p:cNvGrpSpPr/>
          <p:nvPr/>
        </p:nvGrpSpPr>
        <p:grpSpPr>
          <a:xfrm>
            <a:off x="-346064" y="0"/>
            <a:ext cx="2116350" cy="6858000"/>
            <a:chOff x="6199516" y="0"/>
            <a:chExt cx="2116350" cy="6858000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D0360A93-008A-0947-E192-7AA445217627}"/>
                </a:ext>
              </a:extLst>
            </p:cNvPr>
            <p:cNvSpPr/>
            <p:nvPr/>
          </p:nvSpPr>
          <p:spPr>
            <a:xfrm>
              <a:off x="6199516" y="0"/>
              <a:ext cx="192081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39" name="Triángulo isósceles 38">
              <a:extLst>
                <a:ext uri="{FF2B5EF4-FFF2-40B4-BE49-F238E27FC236}">
                  <a16:creationId xmlns:a16="http://schemas.microsoft.com/office/drawing/2014/main" id="{3F28CABF-4964-93D9-F0E7-9BE9C9471BC5}"/>
                </a:ext>
              </a:extLst>
            </p:cNvPr>
            <p:cNvSpPr/>
            <p:nvPr/>
          </p:nvSpPr>
          <p:spPr>
            <a:xfrm rot="5400000">
              <a:off x="8051322" y="362308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D27B4CD1-61BD-4B89-1D8D-D3264E4490B8}"/>
              </a:ext>
            </a:extLst>
          </p:cNvPr>
          <p:cNvGrpSpPr/>
          <p:nvPr/>
        </p:nvGrpSpPr>
        <p:grpSpPr>
          <a:xfrm>
            <a:off x="-605645" y="0"/>
            <a:ext cx="2306130" cy="6858000"/>
            <a:chOff x="2041585" y="0"/>
            <a:chExt cx="2306130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BF5D5B63-ED36-B02B-7A15-253EB4ED24D2}"/>
                </a:ext>
              </a:extLst>
            </p:cNvPr>
            <p:cNvSpPr/>
            <p:nvPr/>
          </p:nvSpPr>
          <p:spPr>
            <a:xfrm>
              <a:off x="2041585" y="0"/>
              <a:ext cx="2116347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The Importance of Stochastic models</a:t>
              </a:r>
            </a:p>
          </p:txBody>
        </p:sp>
        <p:sp>
          <p:nvSpPr>
            <p:cNvPr id="45" name="Triángulo isósceles 44">
              <a:extLst>
                <a:ext uri="{FF2B5EF4-FFF2-40B4-BE49-F238E27FC236}">
                  <a16:creationId xmlns:a16="http://schemas.microsoft.com/office/drawing/2014/main" id="{626F4417-1E92-A31A-FD3A-1116ED5F96CE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BA22C5C9-AD4F-7A76-BB47-22B5C4B5AAD9}"/>
              </a:ext>
            </a:extLst>
          </p:cNvPr>
          <p:cNvGrpSpPr/>
          <p:nvPr/>
        </p:nvGrpSpPr>
        <p:grpSpPr>
          <a:xfrm>
            <a:off x="-125732" y="0"/>
            <a:ext cx="1826217" cy="6858000"/>
            <a:chOff x="700490" y="0"/>
            <a:chExt cx="1536627" cy="68580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7D59C3C8-8542-65B6-6EA2-2344C7D1A963}"/>
                </a:ext>
              </a:extLst>
            </p:cNvPr>
            <p:cNvSpPr/>
            <p:nvPr/>
          </p:nvSpPr>
          <p:spPr>
            <a:xfrm>
              <a:off x="700490" y="0"/>
              <a:ext cx="134109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>
                  <a:solidFill>
                    <a:schemeClr val="bg1"/>
                  </a:solidFill>
                </a:rPr>
                <a:t>Stochastic models in finance</a:t>
              </a:r>
            </a:p>
          </p:txBody>
        </p:sp>
        <p:sp>
          <p:nvSpPr>
            <p:cNvPr id="48" name="Triángulo isósceles 47">
              <a:extLst>
                <a:ext uri="{FF2B5EF4-FFF2-40B4-BE49-F238E27FC236}">
                  <a16:creationId xmlns:a16="http://schemas.microsoft.com/office/drawing/2014/main" id="{252D22DF-6D79-E8C5-80DD-B5C76D287EF7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84183578-F42C-FF4F-4469-99ACDABD7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362" y="1067911"/>
            <a:ext cx="5023509" cy="16213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87A41CE-9037-4137-F6E4-73BB2B643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976" y="2845601"/>
            <a:ext cx="5144279" cy="1667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A3741BD-F456-02AD-3CAD-CC8709619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976" y="4680040"/>
            <a:ext cx="5144279" cy="19953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46B4AF5-D4E6-C82C-AE40-5CE66F66E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355599" y="2195785"/>
            <a:ext cx="66630" cy="457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063B3EA-D51E-0BCA-BCE9-7F25598A8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987332" y="2200533"/>
            <a:ext cx="66827" cy="457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FDD37A2-412C-921B-C37B-5F4CA4FE2C2C}"/>
              </a:ext>
            </a:extLst>
          </p:cNvPr>
          <p:cNvSpPr txBox="1"/>
          <p:nvPr/>
        </p:nvSpPr>
        <p:spPr>
          <a:xfrm>
            <a:off x="7552219" y="1690778"/>
            <a:ext cx="45019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Outlier eigenvalues show sectoral patterns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Bulk and small eigenvalues show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Stocks follow the same direction in the largest eigenvalue : the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Very straightforward approach to filter the eigenvalue corresponding to noise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0C5FEB3-09FC-A7F1-F5EF-EAEF0B83FA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4036" y="6055136"/>
            <a:ext cx="1291460" cy="72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62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25793-172B-1D08-E5F7-B51242177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2429D7A-3BC6-1DE5-1E7C-7C0B1FEB503A}"/>
              </a:ext>
            </a:extLst>
          </p:cNvPr>
          <p:cNvSpPr txBox="1"/>
          <p:nvPr/>
        </p:nvSpPr>
        <p:spPr>
          <a:xfrm>
            <a:off x="4579206" y="372477"/>
            <a:ext cx="5946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Multiple financial time series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3061A67-6B98-6A03-3EFD-BC59E933825C}"/>
              </a:ext>
            </a:extLst>
          </p:cNvPr>
          <p:cNvSpPr txBox="1"/>
          <p:nvPr/>
        </p:nvSpPr>
        <p:spPr>
          <a:xfrm>
            <a:off x="327773" y="203200"/>
            <a:ext cx="1077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579D977-8D4A-042F-059F-500BDEF6A8BA}"/>
              </a:ext>
            </a:extLst>
          </p:cNvPr>
          <p:cNvCxnSpPr>
            <a:cxnSpLocks/>
          </p:cNvCxnSpPr>
          <p:nvPr/>
        </p:nvCxnSpPr>
        <p:spPr>
          <a:xfrm>
            <a:off x="2563934" y="854857"/>
            <a:ext cx="77043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Grupo 29">
            <a:extLst>
              <a:ext uri="{FF2B5EF4-FFF2-40B4-BE49-F238E27FC236}">
                <a16:creationId xmlns:a16="http://schemas.microsoft.com/office/drawing/2014/main" id="{80371789-6EB1-A587-35F3-0D845A9C40E4}"/>
              </a:ext>
            </a:extLst>
          </p:cNvPr>
          <p:cNvGrpSpPr/>
          <p:nvPr/>
        </p:nvGrpSpPr>
        <p:grpSpPr>
          <a:xfrm>
            <a:off x="-432326" y="0"/>
            <a:ext cx="2266734" cy="6858000"/>
            <a:chOff x="944017" y="0"/>
            <a:chExt cx="2266734" cy="6858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88D18456-9277-064C-20A5-B67A477EE40E}"/>
                </a:ext>
              </a:extLst>
            </p:cNvPr>
            <p:cNvSpPr/>
            <p:nvPr/>
          </p:nvSpPr>
          <p:spPr>
            <a:xfrm>
              <a:off x="944017" y="0"/>
              <a:ext cx="209909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SDG</a:t>
              </a:r>
              <a:endParaRPr lang="en-GB" dirty="0"/>
            </a:p>
          </p:txBody>
        </p:sp>
        <p:sp>
          <p:nvSpPr>
            <p:cNvPr id="32" name="Triángulo isósceles 31">
              <a:extLst>
                <a:ext uri="{FF2B5EF4-FFF2-40B4-BE49-F238E27FC236}">
                  <a16:creationId xmlns:a16="http://schemas.microsoft.com/office/drawing/2014/main" id="{5F4727DA-494A-6C02-3270-27C5EC2C6595}"/>
                </a:ext>
              </a:extLst>
            </p:cNvPr>
            <p:cNvSpPr/>
            <p:nvPr/>
          </p:nvSpPr>
          <p:spPr>
            <a:xfrm rot="5400000">
              <a:off x="2996851" y="376254"/>
              <a:ext cx="260159" cy="167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CDEC30CE-63D3-4B28-DE50-7D90AF4F48AC}"/>
              </a:ext>
            </a:extLst>
          </p:cNvPr>
          <p:cNvGrpSpPr/>
          <p:nvPr/>
        </p:nvGrpSpPr>
        <p:grpSpPr>
          <a:xfrm>
            <a:off x="-346064" y="0"/>
            <a:ext cx="2116350" cy="6858000"/>
            <a:chOff x="6199516" y="0"/>
            <a:chExt cx="2116350" cy="6858000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E320BAAF-82C7-DDAF-E30C-928F15D8D75D}"/>
                </a:ext>
              </a:extLst>
            </p:cNvPr>
            <p:cNvSpPr/>
            <p:nvPr/>
          </p:nvSpPr>
          <p:spPr>
            <a:xfrm>
              <a:off x="6199516" y="0"/>
              <a:ext cx="192081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39" name="Triángulo isósceles 38">
              <a:extLst>
                <a:ext uri="{FF2B5EF4-FFF2-40B4-BE49-F238E27FC236}">
                  <a16:creationId xmlns:a16="http://schemas.microsoft.com/office/drawing/2014/main" id="{B1AC59A4-B5EA-2E0C-C5BA-39E410B894FA}"/>
                </a:ext>
              </a:extLst>
            </p:cNvPr>
            <p:cNvSpPr/>
            <p:nvPr/>
          </p:nvSpPr>
          <p:spPr>
            <a:xfrm rot="5400000">
              <a:off x="8051322" y="362308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7840F5C9-1472-C249-862B-E6E98F451A6D}"/>
              </a:ext>
            </a:extLst>
          </p:cNvPr>
          <p:cNvGrpSpPr/>
          <p:nvPr/>
        </p:nvGrpSpPr>
        <p:grpSpPr>
          <a:xfrm>
            <a:off x="-605645" y="0"/>
            <a:ext cx="2306130" cy="6858000"/>
            <a:chOff x="2041585" y="0"/>
            <a:chExt cx="2306130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1338A192-D1BF-F1AE-D2C6-E30C0552E851}"/>
                </a:ext>
              </a:extLst>
            </p:cNvPr>
            <p:cNvSpPr/>
            <p:nvPr/>
          </p:nvSpPr>
          <p:spPr>
            <a:xfrm>
              <a:off x="2041585" y="0"/>
              <a:ext cx="2116347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The Importance of Stochastic models</a:t>
              </a:r>
            </a:p>
          </p:txBody>
        </p:sp>
        <p:sp>
          <p:nvSpPr>
            <p:cNvPr id="45" name="Triángulo isósceles 44">
              <a:extLst>
                <a:ext uri="{FF2B5EF4-FFF2-40B4-BE49-F238E27FC236}">
                  <a16:creationId xmlns:a16="http://schemas.microsoft.com/office/drawing/2014/main" id="{FBC7F615-B86B-B909-9093-3A9BF6C2CD3C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5FAD525F-63D2-EE6B-5F77-CD938D3338D6}"/>
              </a:ext>
            </a:extLst>
          </p:cNvPr>
          <p:cNvGrpSpPr/>
          <p:nvPr/>
        </p:nvGrpSpPr>
        <p:grpSpPr>
          <a:xfrm>
            <a:off x="-125732" y="0"/>
            <a:ext cx="1826217" cy="6858000"/>
            <a:chOff x="700490" y="0"/>
            <a:chExt cx="1536627" cy="68580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24C7D3F6-8A63-5D09-0429-49F0C41ACD54}"/>
                </a:ext>
              </a:extLst>
            </p:cNvPr>
            <p:cNvSpPr/>
            <p:nvPr/>
          </p:nvSpPr>
          <p:spPr>
            <a:xfrm>
              <a:off x="700490" y="0"/>
              <a:ext cx="134109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>
                  <a:solidFill>
                    <a:schemeClr val="bg1"/>
                  </a:solidFill>
                </a:rPr>
                <a:t>Stochastic models in finance</a:t>
              </a:r>
            </a:p>
          </p:txBody>
        </p:sp>
        <p:sp>
          <p:nvSpPr>
            <p:cNvPr id="48" name="Triángulo isósceles 47">
              <a:extLst>
                <a:ext uri="{FF2B5EF4-FFF2-40B4-BE49-F238E27FC236}">
                  <a16:creationId xmlns:a16="http://schemas.microsoft.com/office/drawing/2014/main" id="{90E6D4F7-8D2B-296B-DE7C-08D4EC555CE3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4FBD9ED7-30E8-5D72-8ED0-2AE5CB572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362" y="1067911"/>
            <a:ext cx="5023509" cy="16213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D7C3CD5-5399-DF95-C553-3BD09BD64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976" y="2845601"/>
            <a:ext cx="5144279" cy="1667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0093B66-B9A0-412E-D395-7E93E2662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976" y="4680040"/>
            <a:ext cx="5144279" cy="19953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5572461-03BD-7A17-A91B-AC41248C4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355599" y="2195785"/>
            <a:ext cx="66630" cy="457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54BA895-F1B9-EF56-0293-B5C655040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987332" y="2200533"/>
            <a:ext cx="66827" cy="457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65202BF-95B8-0DC2-C280-F09503D3C82D}"/>
              </a:ext>
            </a:extLst>
          </p:cNvPr>
          <p:cNvSpPr txBox="1"/>
          <p:nvPr/>
        </p:nvSpPr>
        <p:spPr>
          <a:xfrm>
            <a:off x="7552219" y="1690778"/>
            <a:ext cx="45019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Outlier eigenvalues show sectoral patterns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Bulk and small eigenvalues show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Stocks follow the same direction in the largest eigenvalue : the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Very straightforward approach to filter the eigenvalue corresponding to noise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96ED9EE-6413-95EC-8E19-CBE6ADF05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362" y="1182938"/>
            <a:ext cx="9181668" cy="517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5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69549-1461-72FC-D78B-8CEC786E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1CD62E97-4011-C08F-DB50-E7BF99DC30D4}"/>
              </a:ext>
            </a:extLst>
          </p:cNvPr>
          <p:cNvSpPr txBox="1"/>
          <p:nvPr/>
        </p:nvSpPr>
        <p:spPr>
          <a:xfrm>
            <a:off x="327773" y="203200"/>
            <a:ext cx="1077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AB09CDF2-54AA-5F85-4204-668F2C0C3A91}"/>
              </a:ext>
            </a:extLst>
          </p:cNvPr>
          <p:cNvCxnSpPr>
            <a:cxnSpLocks/>
          </p:cNvCxnSpPr>
          <p:nvPr/>
        </p:nvCxnSpPr>
        <p:spPr>
          <a:xfrm>
            <a:off x="2563934" y="854857"/>
            <a:ext cx="77043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Grupo 29">
            <a:extLst>
              <a:ext uri="{FF2B5EF4-FFF2-40B4-BE49-F238E27FC236}">
                <a16:creationId xmlns:a16="http://schemas.microsoft.com/office/drawing/2014/main" id="{CB6E1501-1B5F-C673-63EF-9044E0F805DF}"/>
              </a:ext>
            </a:extLst>
          </p:cNvPr>
          <p:cNvGrpSpPr/>
          <p:nvPr/>
        </p:nvGrpSpPr>
        <p:grpSpPr>
          <a:xfrm>
            <a:off x="-432326" y="0"/>
            <a:ext cx="2266734" cy="6858000"/>
            <a:chOff x="944017" y="0"/>
            <a:chExt cx="2266734" cy="6858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0C0ED1D0-90F4-8C20-098D-CCED3D0D0044}"/>
                </a:ext>
              </a:extLst>
            </p:cNvPr>
            <p:cNvSpPr/>
            <p:nvPr/>
          </p:nvSpPr>
          <p:spPr>
            <a:xfrm>
              <a:off x="944017" y="0"/>
              <a:ext cx="209909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SDG</a:t>
              </a:r>
              <a:endParaRPr lang="en-GB" dirty="0"/>
            </a:p>
          </p:txBody>
        </p:sp>
        <p:sp>
          <p:nvSpPr>
            <p:cNvPr id="32" name="Triángulo isósceles 31">
              <a:extLst>
                <a:ext uri="{FF2B5EF4-FFF2-40B4-BE49-F238E27FC236}">
                  <a16:creationId xmlns:a16="http://schemas.microsoft.com/office/drawing/2014/main" id="{9EFC0042-4A65-AC0C-D50A-1498AA1B0D43}"/>
                </a:ext>
              </a:extLst>
            </p:cNvPr>
            <p:cNvSpPr/>
            <p:nvPr/>
          </p:nvSpPr>
          <p:spPr>
            <a:xfrm rot="5400000">
              <a:off x="2996851" y="376254"/>
              <a:ext cx="260159" cy="167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8FE58961-7488-C8E7-4684-2C637A8D95A2}"/>
              </a:ext>
            </a:extLst>
          </p:cNvPr>
          <p:cNvGrpSpPr/>
          <p:nvPr/>
        </p:nvGrpSpPr>
        <p:grpSpPr>
          <a:xfrm>
            <a:off x="-346064" y="0"/>
            <a:ext cx="2116350" cy="6858000"/>
            <a:chOff x="6199516" y="0"/>
            <a:chExt cx="2116350" cy="6858000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DAA05BE6-EF2D-BFEC-B4E1-473633DC35BA}"/>
                </a:ext>
              </a:extLst>
            </p:cNvPr>
            <p:cNvSpPr/>
            <p:nvPr/>
          </p:nvSpPr>
          <p:spPr>
            <a:xfrm>
              <a:off x="6199516" y="0"/>
              <a:ext cx="192081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39" name="Triángulo isósceles 38">
              <a:extLst>
                <a:ext uri="{FF2B5EF4-FFF2-40B4-BE49-F238E27FC236}">
                  <a16:creationId xmlns:a16="http://schemas.microsoft.com/office/drawing/2014/main" id="{3DFBEF42-8FEF-DED0-AFBD-2C551ACE22AD}"/>
                </a:ext>
              </a:extLst>
            </p:cNvPr>
            <p:cNvSpPr/>
            <p:nvPr/>
          </p:nvSpPr>
          <p:spPr>
            <a:xfrm rot="5400000">
              <a:off x="8051322" y="362308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19CAED4F-D1DD-A90C-D4C6-7F0D18A58A42}"/>
              </a:ext>
            </a:extLst>
          </p:cNvPr>
          <p:cNvGrpSpPr/>
          <p:nvPr/>
        </p:nvGrpSpPr>
        <p:grpSpPr>
          <a:xfrm>
            <a:off x="-605645" y="0"/>
            <a:ext cx="2306130" cy="6858000"/>
            <a:chOff x="2041585" y="0"/>
            <a:chExt cx="2306130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FDC8BD85-5571-086F-EAC5-CEF1BE8672AE}"/>
                </a:ext>
              </a:extLst>
            </p:cNvPr>
            <p:cNvSpPr/>
            <p:nvPr/>
          </p:nvSpPr>
          <p:spPr>
            <a:xfrm>
              <a:off x="2041585" y="0"/>
              <a:ext cx="2116347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The Importance of Stochastic models</a:t>
              </a:r>
            </a:p>
          </p:txBody>
        </p:sp>
        <p:sp>
          <p:nvSpPr>
            <p:cNvPr id="45" name="Triángulo isósceles 44">
              <a:extLst>
                <a:ext uri="{FF2B5EF4-FFF2-40B4-BE49-F238E27FC236}">
                  <a16:creationId xmlns:a16="http://schemas.microsoft.com/office/drawing/2014/main" id="{B815F6F6-6B79-AC7C-50F0-844AD553FE0E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BF12031D-CE6D-DE72-C63E-F4A64BE3999F}"/>
              </a:ext>
            </a:extLst>
          </p:cNvPr>
          <p:cNvGrpSpPr/>
          <p:nvPr/>
        </p:nvGrpSpPr>
        <p:grpSpPr>
          <a:xfrm>
            <a:off x="-125732" y="0"/>
            <a:ext cx="1826217" cy="6858000"/>
            <a:chOff x="700490" y="0"/>
            <a:chExt cx="1536627" cy="68580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68063792-F8CD-0CF4-11C7-D7F6D49A072A}"/>
                </a:ext>
              </a:extLst>
            </p:cNvPr>
            <p:cNvSpPr/>
            <p:nvPr/>
          </p:nvSpPr>
          <p:spPr>
            <a:xfrm>
              <a:off x="700490" y="0"/>
              <a:ext cx="134109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>
                  <a:solidFill>
                    <a:schemeClr val="bg1"/>
                  </a:solidFill>
                </a:rPr>
                <a:t>Stochastic models in finance</a:t>
              </a:r>
            </a:p>
          </p:txBody>
        </p:sp>
        <p:sp>
          <p:nvSpPr>
            <p:cNvPr id="48" name="Triángulo isósceles 47">
              <a:extLst>
                <a:ext uri="{FF2B5EF4-FFF2-40B4-BE49-F238E27FC236}">
                  <a16:creationId xmlns:a16="http://schemas.microsoft.com/office/drawing/2014/main" id="{FC582EB1-5C84-E9A3-62CC-4309D030A1BC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E0AC80DC-BB68-4A6B-216C-3342F4307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166" y="3866165"/>
            <a:ext cx="4306941" cy="2788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E80E916-933A-1CC8-0248-40C79545E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649" y="3892632"/>
            <a:ext cx="4974563" cy="2762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2EF662F-AEC1-2FB2-74C5-D54D2B71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283" y="1295436"/>
            <a:ext cx="6328111" cy="11634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2172BE4-6C97-6C69-4227-A036A996A339}"/>
              </a:ext>
            </a:extLst>
          </p:cNvPr>
          <p:cNvSpPr txBox="1"/>
          <p:nvPr/>
        </p:nvSpPr>
        <p:spPr>
          <a:xfrm>
            <a:off x="5196972" y="390099"/>
            <a:ext cx="5946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Correlation filtering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9A482A1-6AA1-7189-93B1-67E568E1AEA3}"/>
              </a:ext>
            </a:extLst>
          </p:cNvPr>
          <p:cNvSpPr txBox="1"/>
          <p:nvPr/>
        </p:nvSpPr>
        <p:spPr>
          <a:xfrm>
            <a:off x="1816208" y="1689589"/>
            <a:ext cx="3380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Eigenvalue </a:t>
            </a:r>
            <a:r>
              <a:rPr lang="en-GB" dirty="0" err="1"/>
              <a:t>descomposition</a:t>
            </a:r>
            <a:r>
              <a:rPr lang="en-GB" dirty="0"/>
              <a:t>: Mode, Sector and Noise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8E71893-CAE3-A8CB-01BE-AB346131436E}"/>
              </a:ext>
            </a:extLst>
          </p:cNvPr>
          <p:cNvSpPr txBox="1"/>
          <p:nvPr/>
        </p:nvSpPr>
        <p:spPr>
          <a:xfrm>
            <a:off x="1887100" y="3082000"/>
            <a:ext cx="1030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Sometimes largest eigenvalue does not correspond to the mode. This graph reflects a sector where few components only influence it : sectoral behaviour</a:t>
            </a:r>
          </a:p>
        </p:txBody>
      </p:sp>
    </p:spTree>
    <p:extLst>
      <p:ext uri="{BB962C8B-B14F-4D97-AF65-F5344CB8AC3E}">
        <p14:creationId xmlns:p14="http://schemas.microsoft.com/office/powerpoint/2010/main" val="2505850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D960C-6C39-4718-F0F2-C15A4470F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D6CBEF0-E638-5B74-0DF8-C68D42222ED2}"/>
              </a:ext>
            </a:extLst>
          </p:cNvPr>
          <p:cNvSpPr txBox="1"/>
          <p:nvPr/>
        </p:nvSpPr>
        <p:spPr>
          <a:xfrm>
            <a:off x="5196972" y="390099"/>
            <a:ext cx="5946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Correlation filtering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4A771C7-3302-4290-4A0B-F07FC3FB729B}"/>
              </a:ext>
            </a:extLst>
          </p:cNvPr>
          <p:cNvSpPr txBox="1"/>
          <p:nvPr/>
        </p:nvSpPr>
        <p:spPr>
          <a:xfrm>
            <a:off x="327773" y="203200"/>
            <a:ext cx="1077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60DEB73-1030-0B45-924A-13AD826E663A}"/>
              </a:ext>
            </a:extLst>
          </p:cNvPr>
          <p:cNvCxnSpPr>
            <a:cxnSpLocks/>
          </p:cNvCxnSpPr>
          <p:nvPr/>
        </p:nvCxnSpPr>
        <p:spPr>
          <a:xfrm>
            <a:off x="2563934" y="854857"/>
            <a:ext cx="77043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Grupo 29">
            <a:extLst>
              <a:ext uri="{FF2B5EF4-FFF2-40B4-BE49-F238E27FC236}">
                <a16:creationId xmlns:a16="http://schemas.microsoft.com/office/drawing/2014/main" id="{9B0937C6-E374-B18B-F0D7-39AB7B9ADF90}"/>
              </a:ext>
            </a:extLst>
          </p:cNvPr>
          <p:cNvGrpSpPr/>
          <p:nvPr/>
        </p:nvGrpSpPr>
        <p:grpSpPr>
          <a:xfrm>
            <a:off x="-432326" y="0"/>
            <a:ext cx="2266734" cy="6858000"/>
            <a:chOff x="944017" y="0"/>
            <a:chExt cx="2266734" cy="6858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01662503-F589-A1BE-7397-86D89C9AC9F5}"/>
                </a:ext>
              </a:extLst>
            </p:cNvPr>
            <p:cNvSpPr/>
            <p:nvPr/>
          </p:nvSpPr>
          <p:spPr>
            <a:xfrm>
              <a:off x="944017" y="0"/>
              <a:ext cx="209909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SDG</a:t>
              </a:r>
              <a:endParaRPr lang="en-GB" dirty="0"/>
            </a:p>
          </p:txBody>
        </p:sp>
        <p:sp>
          <p:nvSpPr>
            <p:cNvPr id="32" name="Triángulo isósceles 31">
              <a:extLst>
                <a:ext uri="{FF2B5EF4-FFF2-40B4-BE49-F238E27FC236}">
                  <a16:creationId xmlns:a16="http://schemas.microsoft.com/office/drawing/2014/main" id="{5C539064-09F4-0916-39B7-4360351A37D5}"/>
                </a:ext>
              </a:extLst>
            </p:cNvPr>
            <p:cNvSpPr/>
            <p:nvPr/>
          </p:nvSpPr>
          <p:spPr>
            <a:xfrm rot="5400000">
              <a:off x="2996851" y="376254"/>
              <a:ext cx="260159" cy="167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41876642-BB2C-AF4D-0518-57CBB2E47AB5}"/>
              </a:ext>
            </a:extLst>
          </p:cNvPr>
          <p:cNvGrpSpPr/>
          <p:nvPr/>
        </p:nvGrpSpPr>
        <p:grpSpPr>
          <a:xfrm>
            <a:off x="-346064" y="0"/>
            <a:ext cx="2116350" cy="6858000"/>
            <a:chOff x="6199516" y="0"/>
            <a:chExt cx="2116350" cy="6858000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12E89A6B-14F3-1504-2339-0D61A21FF9E6}"/>
                </a:ext>
              </a:extLst>
            </p:cNvPr>
            <p:cNvSpPr/>
            <p:nvPr/>
          </p:nvSpPr>
          <p:spPr>
            <a:xfrm>
              <a:off x="6199516" y="0"/>
              <a:ext cx="192081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39" name="Triángulo isósceles 38">
              <a:extLst>
                <a:ext uri="{FF2B5EF4-FFF2-40B4-BE49-F238E27FC236}">
                  <a16:creationId xmlns:a16="http://schemas.microsoft.com/office/drawing/2014/main" id="{8EC3206B-C7CA-6F36-91A6-5C42B3DCDB5D}"/>
                </a:ext>
              </a:extLst>
            </p:cNvPr>
            <p:cNvSpPr/>
            <p:nvPr/>
          </p:nvSpPr>
          <p:spPr>
            <a:xfrm rot="5400000">
              <a:off x="8051322" y="362308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E5750D3B-A714-526F-23F1-CB4D25A8CD21}"/>
              </a:ext>
            </a:extLst>
          </p:cNvPr>
          <p:cNvGrpSpPr/>
          <p:nvPr/>
        </p:nvGrpSpPr>
        <p:grpSpPr>
          <a:xfrm>
            <a:off x="-605645" y="0"/>
            <a:ext cx="2306130" cy="6858000"/>
            <a:chOff x="2041585" y="0"/>
            <a:chExt cx="2306130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0D17CED5-F2C0-03BC-CC43-D03727BB768A}"/>
                </a:ext>
              </a:extLst>
            </p:cNvPr>
            <p:cNvSpPr/>
            <p:nvPr/>
          </p:nvSpPr>
          <p:spPr>
            <a:xfrm>
              <a:off x="2041585" y="0"/>
              <a:ext cx="2116347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The Importance of Stochastic models</a:t>
              </a:r>
            </a:p>
          </p:txBody>
        </p:sp>
        <p:sp>
          <p:nvSpPr>
            <p:cNvPr id="45" name="Triángulo isósceles 44">
              <a:extLst>
                <a:ext uri="{FF2B5EF4-FFF2-40B4-BE49-F238E27FC236}">
                  <a16:creationId xmlns:a16="http://schemas.microsoft.com/office/drawing/2014/main" id="{C4DB920E-AD2E-F224-F8B5-D1CBF484286F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BD465C68-A634-4292-3C86-B7515AC4DD34}"/>
              </a:ext>
            </a:extLst>
          </p:cNvPr>
          <p:cNvGrpSpPr/>
          <p:nvPr/>
        </p:nvGrpSpPr>
        <p:grpSpPr>
          <a:xfrm>
            <a:off x="-125732" y="0"/>
            <a:ext cx="1826217" cy="6858000"/>
            <a:chOff x="700490" y="0"/>
            <a:chExt cx="1536627" cy="68580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926F217C-0602-FEA8-9FA5-FB1E4A3E90C8}"/>
                </a:ext>
              </a:extLst>
            </p:cNvPr>
            <p:cNvSpPr/>
            <p:nvPr/>
          </p:nvSpPr>
          <p:spPr>
            <a:xfrm>
              <a:off x="700490" y="0"/>
              <a:ext cx="134109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>
                  <a:solidFill>
                    <a:schemeClr val="bg1"/>
                  </a:solidFill>
                </a:rPr>
                <a:t>Stochastic models in finance</a:t>
              </a:r>
            </a:p>
          </p:txBody>
        </p:sp>
        <p:sp>
          <p:nvSpPr>
            <p:cNvPr id="48" name="Triángulo isósceles 47">
              <a:extLst>
                <a:ext uri="{FF2B5EF4-FFF2-40B4-BE49-F238E27FC236}">
                  <a16:creationId xmlns:a16="http://schemas.microsoft.com/office/drawing/2014/main" id="{EDCF24B7-5337-1F4E-4622-63AD808B6C3C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4A83FA43-41B9-B1D8-B757-8B19757FA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488"/>
          <a:stretch>
            <a:fillRect/>
          </a:stretch>
        </p:blipFill>
        <p:spPr>
          <a:xfrm>
            <a:off x="3413092" y="1681507"/>
            <a:ext cx="5746179" cy="1505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E186A0D-B39C-AC7B-2821-DE4882BC0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93" y="3358281"/>
            <a:ext cx="70611" cy="457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9D55C56-A742-2B9D-602E-6FEB2B055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8594" y="3384748"/>
            <a:ext cx="82338" cy="457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24B5954-5E01-D916-E49D-BA6DC7AD1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7727" y="1295436"/>
            <a:ext cx="248667" cy="457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345C8EF-3C98-EE69-EA76-700701B7CEB0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6286181" y="3186667"/>
            <a:ext cx="1" cy="12525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6838E0A-9298-80F6-6D81-A3B8F949DFF6}"/>
              </a:ext>
            </a:extLst>
          </p:cNvPr>
          <p:cNvCxnSpPr>
            <a:cxnSpLocks/>
          </p:cNvCxnSpPr>
          <p:nvPr/>
        </p:nvCxnSpPr>
        <p:spPr>
          <a:xfrm flipV="1">
            <a:off x="6113159" y="3671334"/>
            <a:ext cx="379656" cy="2623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006C18B-62DD-E5A7-C7DC-5CF272185B1A}"/>
              </a:ext>
            </a:extLst>
          </p:cNvPr>
          <p:cNvSpPr txBox="1"/>
          <p:nvPr/>
        </p:nvSpPr>
        <p:spPr>
          <a:xfrm>
            <a:off x="6592398" y="3507564"/>
            <a:ext cx="121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RMT !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8B7903A-F1A5-36B9-41E8-FCDE408294ED}"/>
              </a:ext>
            </a:extLst>
          </p:cNvPr>
          <p:cNvCxnSpPr/>
          <p:nvPr/>
        </p:nvCxnSpPr>
        <p:spPr>
          <a:xfrm>
            <a:off x="6113159" y="3692230"/>
            <a:ext cx="396815" cy="2414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FF05BD8A-27E2-9363-6C07-67756618B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9091" y="4439208"/>
            <a:ext cx="5854179" cy="14864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95246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64124-FC00-E972-D4E2-D4AFFAACF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C3A30300-C466-DBE0-49F0-DC91F2EA3320}"/>
              </a:ext>
            </a:extLst>
          </p:cNvPr>
          <p:cNvGrpSpPr/>
          <p:nvPr/>
        </p:nvGrpSpPr>
        <p:grpSpPr>
          <a:xfrm>
            <a:off x="9563819" y="-1"/>
            <a:ext cx="2800710" cy="7126512"/>
            <a:chOff x="8131835" y="0"/>
            <a:chExt cx="2202612" cy="6858000"/>
          </a:xfrm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46307059-67BA-8A21-E7BE-BC6FF46908DA}"/>
                </a:ext>
              </a:extLst>
            </p:cNvPr>
            <p:cNvSpPr/>
            <p:nvPr/>
          </p:nvSpPr>
          <p:spPr>
            <a:xfrm>
              <a:off x="8131835" y="0"/>
              <a:ext cx="2070190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noProof="1"/>
                <a:t>Conclusions</a:t>
              </a:r>
              <a:endParaRPr lang="en-GB" sz="2800" dirty="0"/>
            </a:p>
          </p:txBody>
        </p:sp>
        <p:sp>
          <p:nvSpPr>
            <p:cNvPr id="42" name="Triángulo isósceles 41">
              <a:extLst>
                <a:ext uri="{FF2B5EF4-FFF2-40B4-BE49-F238E27FC236}">
                  <a16:creationId xmlns:a16="http://schemas.microsoft.com/office/drawing/2014/main" id="{2EADA6CE-B3F1-0204-2B7E-F4F15140C4E2}"/>
                </a:ext>
              </a:extLst>
            </p:cNvPr>
            <p:cNvSpPr/>
            <p:nvPr/>
          </p:nvSpPr>
          <p:spPr>
            <a:xfrm rot="5400000">
              <a:off x="10069903" y="362308"/>
              <a:ext cx="333555" cy="19553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21DDBE1D-67D5-6005-5315-DDD04E181394}"/>
              </a:ext>
            </a:extLst>
          </p:cNvPr>
          <p:cNvGrpSpPr/>
          <p:nvPr/>
        </p:nvGrpSpPr>
        <p:grpSpPr>
          <a:xfrm>
            <a:off x="7039155" y="-1"/>
            <a:ext cx="2716616" cy="7126512"/>
            <a:chOff x="7039155" y="-1"/>
            <a:chExt cx="2651186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08EFFA1A-9EA0-1BFC-0B26-99E8BF4D3EC4}"/>
                </a:ext>
              </a:extLst>
            </p:cNvPr>
            <p:cNvSpPr/>
            <p:nvPr/>
          </p:nvSpPr>
          <p:spPr>
            <a:xfrm>
              <a:off x="7039155" y="-1"/>
              <a:ext cx="2455653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41" name="Triángulo isósceles 40">
              <a:extLst>
                <a:ext uri="{FF2B5EF4-FFF2-40B4-BE49-F238E27FC236}">
                  <a16:creationId xmlns:a16="http://schemas.microsoft.com/office/drawing/2014/main" id="{BA357733-2816-AA87-0134-E7D2731C3A3F}"/>
                </a:ext>
              </a:extLst>
            </p:cNvPr>
            <p:cNvSpPr/>
            <p:nvPr/>
          </p:nvSpPr>
          <p:spPr>
            <a:xfrm rot="5400000">
              <a:off x="9425797" y="362305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27E10844-5457-941B-60FE-BD94DCD20C8A}"/>
              </a:ext>
            </a:extLst>
          </p:cNvPr>
          <p:cNvGrpSpPr/>
          <p:nvPr/>
        </p:nvGrpSpPr>
        <p:grpSpPr>
          <a:xfrm>
            <a:off x="4597243" y="0"/>
            <a:ext cx="2685693" cy="7126514"/>
            <a:chOff x="4152182" y="0"/>
            <a:chExt cx="2237117" cy="6858000"/>
          </a:xfrm>
        </p:grpSpPr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BC18719C-2B59-9FC8-8830-7E3A115896CF}"/>
                </a:ext>
              </a:extLst>
            </p:cNvPr>
            <p:cNvSpPr/>
            <p:nvPr/>
          </p:nvSpPr>
          <p:spPr>
            <a:xfrm>
              <a:off x="4152182" y="0"/>
              <a:ext cx="2041585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noProof="1"/>
                <a:t>Stochastic models in finance</a:t>
              </a:r>
            </a:p>
          </p:txBody>
        </p:sp>
        <p:sp>
          <p:nvSpPr>
            <p:cNvPr id="40" name="Triángulo isósceles 39">
              <a:extLst>
                <a:ext uri="{FF2B5EF4-FFF2-40B4-BE49-F238E27FC236}">
                  <a16:creationId xmlns:a16="http://schemas.microsoft.com/office/drawing/2014/main" id="{84E168EE-1C1E-2D49-1AD3-B8A1AF5AC052}"/>
                </a:ext>
              </a:extLst>
            </p:cNvPr>
            <p:cNvSpPr/>
            <p:nvPr/>
          </p:nvSpPr>
          <p:spPr>
            <a:xfrm rot="5400000">
              <a:off x="6124755" y="362306"/>
              <a:ext cx="333555" cy="195533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357F94D5-B907-A67E-17A6-A2ECCDC952E8}"/>
              </a:ext>
            </a:extLst>
          </p:cNvPr>
          <p:cNvGrpSpPr/>
          <p:nvPr/>
        </p:nvGrpSpPr>
        <p:grpSpPr>
          <a:xfrm>
            <a:off x="2150631" y="-3"/>
            <a:ext cx="2638563" cy="7126514"/>
            <a:chOff x="2041584" y="0"/>
            <a:chExt cx="2306131" cy="6858000"/>
          </a:xfrm>
        </p:grpSpPr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9CD1CCCA-6139-844A-D8C5-123417038D3B}"/>
                </a:ext>
              </a:extLst>
            </p:cNvPr>
            <p:cNvSpPr/>
            <p:nvPr/>
          </p:nvSpPr>
          <p:spPr>
            <a:xfrm>
              <a:off x="2041584" y="0"/>
              <a:ext cx="2138363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noProof="1"/>
                <a:t>The Importance of Stochastic models</a:t>
              </a:r>
            </a:p>
          </p:txBody>
        </p:sp>
        <p:sp>
          <p:nvSpPr>
            <p:cNvPr id="39" name="Triángulo isósceles 38">
              <a:extLst>
                <a:ext uri="{FF2B5EF4-FFF2-40B4-BE49-F238E27FC236}">
                  <a16:creationId xmlns:a16="http://schemas.microsoft.com/office/drawing/2014/main" id="{268F0827-7471-4504-B281-6A0B5614CA1D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5404323F-536C-6BE7-2F81-23BA3A5E3170}"/>
              </a:ext>
            </a:extLst>
          </p:cNvPr>
          <p:cNvGrpSpPr/>
          <p:nvPr/>
        </p:nvGrpSpPr>
        <p:grpSpPr>
          <a:xfrm>
            <a:off x="-61240" y="-3"/>
            <a:ext cx="2414843" cy="7126514"/>
            <a:chOff x="0" y="0"/>
            <a:chExt cx="2237117" cy="6858000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969F11FC-5437-9BA8-104F-D544E9717476}"/>
                </a:ext>
              </a:extLst>
            </p:cNvPr>
            <p:cNvSpPr/>
            <p:nvPr/>
          </p:nvSpPr>
          <p:spPr>
            <a:xfrm>
              <a:off x="0" y="0"/>
              <a:ext cx="2041585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noProof="1"/>
                <a:t>Introduction / Motivation</a:t>
              </a:r>
            </a:p>
          </p:txBody>
        </p:sp>
        <p:sp>
          <p:nvSpPr>
            <p:cNvPr id="38" name="Triángulo isósceles 37">
              <a:extLst>
                <a:ext uri="{FF2B5EF4-FFF2-40B4-BE49-F238E27FC236}">
                  <a16:creationId xmlns:a16="http://schemas.microsoft.com/office/drawing/2014/main" id="{EBC670D1-330B-8A51-DBDF-6154155D7F16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41364819"/>
      </p:ext>
    </p:extLst>
  </p:cSld>
  <p:clrMapOvr>
    <a:masterClrMapping/>
  </p:clrMapOvr>
  <p:transition spd="slow">
    <p:cover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4F118-1147-2ADA-3AFB-95B777121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8A3B53AE-9671-1A14-7000-1392EEF46967}"/>
              </a:ext>
            </a:extLst>
          </p:cNvPr>
          <p:cNvSpPr txBox="1"/>
          <p:nvPr/>
        </p:nvSpPr>
        <p:spPr>
          <a:xfrm>
            <a:off x="327773" y="203200"/>
            <a:ext cx="1077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C27E8F16-EA4F-DE8D-6381-09B09880365A}"/>
              </a:ext>
            </a:extLst>
          </p:cNvPr>
          <p:cNvGrpSpPr/>
          <p:nvPr/>
        </p:nvGrpSpPr>
        <p:grpSpPr>
          <a:xfrm>
            <a:off x="-432326" y="0"/>
            <a:ext cx="2266734" cy="6858000"/>
            <a:chOff x="944017" y="0"/>
            <a:chExt cx="2266734" cy="6858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1ACC9321-B346-6296-CF6D-DCD4719851BA}"/>
                </a:ext>
              </a:extLst>
            </p:cNvPr>
            <p:cNvSpPr/>
            <p:nvPr/>
          </p:nvSpPr>
          <p:spPr>
            <a:xfrm>
              <a:off x="944017" y="0"/>
              <a:ext cx="209909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SDG</a:t>
              </a:r>
              <a:endParaRPr lang="en-GB" dirty="0"/>
            </a:p>
          </p:txBody>
        </p:sp>
        <p:sp>
          <p:nvSpPr>
            <p:cNvPr id="32" name="Triángulo isósceles 31">
              <a:extLst>
                <a:ext uri="{FF2B5EF4-FFF2-40B4-BE49-F238E27FC236}">
                  <a16:creationId xmlns:a16="http://schemas.microsoft.com/office/drawing/2014/main" id="{C3F1586E-4975-BEE4-9869-3178A17309E2}"/>
                </a:ext>
              </a:extLst>
            </p:cNvPr>
            <p:cNvSpPr/>
            <p:nvPr/>
          </p:nvSpPr>
          <p:spPr>
            <a:xfrm rot="5400000">
              <a:off x="2996851" y="376254"/>
              <a:ext cx="260159" cy="167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D8324B85-2BA3-77DB-A801-2592698543C1}"/>
              </a:ext>
            </a:extLst>
          </p:cNvPr>
          <p:cNvGrpSpPr/>
          <p:nvPr/>
        </p:nvGrpSpPr>
        <p:grpSpPr>
          <a:xfrm>
            <a:off x="-346064" y="0"/>
            <a:ext cx="2116350" cy="6858000"/>
            <a:chOff x="6199516" y="0"/>
            <a:chExt cx="2116350" cy="6858000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3B761318-8F37-A3E6-8209-65CC3C0DBD40}"/>
                </a:ext>
              </a:extLst>
            </p:cNvPr>
            <p:cNvSpPr/>
            <p:nvPr/>
          </p:nvSpPr>
          <p:spPr>
            <a:xfrm>
              <a:off x="6199516" y="0"/>
              <a:ext cx="192081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39" name="Triángulo isósceles 38">
              <a:extLst>
                <a:ext uri="{FF2B5EF4-FFF2-40B4-BE49-F238E27FC236}">
                  <a16:creationId xmlns:a16="http://schemas.microsoft.com/office/drawing/2014/main" id="{27E00F0D-7273-10AD-B158-82C73EBB57E9}"/>
                </a:ext>
              </a:extLst>
            </p:cNvPr>
            <p:cNvSpPr/>
            <p:nvPr/>
          </p:nvSpPr>
          <p:spPr>
            <a:xfrm rot="5400000">
              <a:off x="8051322" y="362308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EE3A7BD5-6DE4-3ACC-F399-770FDB40F1D2}"/>
              </a:ext>
            </a:extLst>
          </p:cNvPr>
          <p:cNvGrpSpPr/>
          <p:nvPr/>
        </p:nvGrpSpPr>
        <p:grpSpPr>
          <a:xfrm>
            <a:off x="-605645" y="0"/>
            <a:ext cx="2306130" cy="6858000"/>
            <a:chOff x="2041585" y="0"/>
            <a:chExt cx="2306130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A6FC8BBC-0576-5AC6-7BBB-064BA015B68F}"/>
                </a:ext>
              </a:extLst>
            </p:cNvPr>
            <p:cNvSpPr/>
            <p:nvPr/>
          </p:nvSpPr>
          <p:spPr>
            <a:xfrm>
              <a:off x="2041585" y="0"/>
              <a:ext cx="2116347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The Importance of Stochastic models</a:t>
              </a:r>
            </a:p>
          </p:txBody>
        </p:sp>
        <p:sp>
          <p:nvSpPr>
            <p:cNvPr id="45" name="Triángulo isósceles 44">
              <a:extLst>
                <a:ext uri="{FF2B5EF4-FFF2-40B4-BE49-F238E27FC236}">
                  <a16:creationId xmlns:a16="http://schemas.microsoft.com/office/drawing/2014/main" id="{17FEC130-444A-6EA5-E093-9C1579576D7A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5CBFF587-7AAC-168C-CDB4-9850AC4075F9}"/>
              </a:ext>
            </a:extLst>
          </p:cNvPr>
          <p:cNvGrpSpPr/>
          <p:nvPr/>
        </p:nvGrpSpPr>
        <p:grpSpPr>
          <a:xfrm>
            <a:off x="-80513" y="0"/>
            <a:ext cx="1780998" cy="6858000"/>
            <a:chOff x="700490" y="0"/>
            <a:chExt cx="1536627" cy="6858000"/>
          </a:xfrm>
          <a:solidFill>
            <a:srgbClr val="00B0F0"/>
          </a:solidFill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F2A9DFEC-E4B1-A662-797B-AA6976CB641D}"/>
                </a:ext>
              </a:extLst>
            </p:cNvPr>
            <p:cNvSpPr/>
            <p:nvPr/>
          </p:nvSpPr>
          <p:spPr>
            <a:xfrm>
              <a:off x="700490" y="0"/>
              <a:ext cx="134109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 Application of the model</a:t>
              </a:r>
            </a:p>
          </p:txBody>
        </p:sp>
        <p:sp>
          <p:nvSpPr>
            <p:cNvPr id="48" name="Triángulo isósceles 47">
              <a:extLst>
                <a:ext uri="{FF2B5EF4-FFF2-40B4-BE49-F238E27FC236}">
                  <a16:creationId xmlns:a16="http://schemas.microsoft.com/office/drawing/2014/main" id="{F273DA95-DB33-BAC3-34A6-FD14B604F76C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02FB005E-0EE2-BA71-D3D3-D254A82B2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55599" y="2195785"/>
            <a:ext cx="66630" cy="457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C60AFB2-7789-0460-B209-D95ECA1BC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987332" y="2200533"/>
            <a:ext cx="66827" cy="457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4BC5E24-089C-3AB0-4B38-22E0FDE90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459" y="1208994"/>
            <a:ext cx="9506692" cy="44400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96167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2C24D-E0C3-0D07-994E-2FA21696F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FCBF49DD-BA7E-4E57-2A44-4F70326D6218}"/>
              </a:ext>
            </a:extLst>
          </p:cNvPr>
          <p:cNvSpPr txBox="1"/>
          <p:nvPr/>
        </p:nvSpPr>
        <p:spPr>
          <a:xfrm>
            <a:off x="327773" y="203200"/>
            <a:ext cx="1077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04430BC7-A8B1-0403-5290-4CD7D2F524A8}"/>
              </a:ext>
            </a:extLst>
          </p:cNvPr>
          <p:cNvGrpSpPr/>
          <p:nvPr/>
        </p:nvGrpSpPr>
        <p:grpSpPr>
          <a:xfrm>
            <a:off x="-432326" y="0"/>
            <a:ext cx="2266734" cy="6858000"/>
            <a:chOff x="944017" y="0"/>
            <a:chExt cx="2266734" cy="6858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1B5448DF-2556-41C1-BEE2-4EFA7EBB8F7C}"/>
                </a:ext>
              </a:extLst>
            </p:cNvPr>
            <p:cNvSpPr/>
            <p:nvPr/>
          </p:nvSpPr>
          <p:spPr>
            <a:xfrm>
              <a:off x="944017" y="0"/>
              <a:ext cx="209909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SDG</a:t>
              </a:r>
              <a:endParaRPr lang="en-GB" dirty="0"/>
            </a:p>
          </p:txBody>
        </p:sp>
        <p:sp>
          <p:nvSpPr>
            <p:cNvPr id="32" name="Triángulo isósceles 31">
              <a:extLst>
                <a:ext uri="{FF2B5EF4-FFF2-40B4-BE49-F238E27FC236}">
                  <a16:creationId xmlns:a16="http://schemas.microsoft.com/office/drawing/2014/main" id="{6F780A41-36F9-647C-A9A5-B1EDDBC582E7}"/>
                </a:ext>
              </a:extLst>
            </p:cNvPr>
            <p:cNvSpPr/>
            <p:nvPr/>
          </p:nvSpPr>
          <p:spPr>
            <a:xfrm rot="5400000">
              <a:off x="2996851" y="376254"/>
              <a:ext cx="260159" cy="167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92CC61B6-E7F4-DFF2-DB8D-EAE8DE594DD8}"/>
              </a:ext>
            </a:extLst>
          </p:cNvPr>
          <p:cNvGrpSpPr/>
          <p:nvPr/>
        </p:nvGrpSpPr>
        <p:grpSpPr>
          <a:xfrm>
            <a:off x="-346064" y="0"/>
            <a:ext cx="2116350" cy="6858000"/>
            <a:chOff x="6199516" y="0"/>
            <a:chExt cx="2116350" cy="6858000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E577E595-166D-3F8C-3B7D-B37048A5621B}"/>
                </a:ext>
              </a:extLst>
            </p:cNvPr>
            <p:cNvSpPr/>
            <p:nvPr/>
          </p:nvSpPr>
          <p:spPr>
            <a:xfrm>
              <a:off x="6199516" y="0"/>
              <a:ext cx="192081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39" name="Triángulo isósceles 38">
              <a:extLst>
                <a:ext uri="{FF2B5EF4-FFF2-40B4-BE49-F238E27FC236}">
                  <a16:creationId xmlns:a16="http://schemas.microsoft.com/office/drawing/2014/main" id="{948919FF-7984-A6D3-D4A0-65CCEB5B2FEB}"/>
                </a:ext>
              </a:extLst>
            </p:cNvPr>
            <p:cNvSpPr/>
            <p:nvPr/>
          </p:nvSpPr>
          <p:spPr>
            <a:xfrm rot="5400000">
              <a:off x="8051322" y="362308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BE418EB5-638F-FEAC-8340-58CA60C13B11}"/>
              </a:ext>
            </a:extLst>
          </p:cNvPr>
          <p:cNvGrpSpPr/>
          <p:nvPr/>
        </p:nvGrpSpPr>
        <p:grpSpPr>
          <a:xfrm>
            <a:off x="-605645" y="0"/>
            <a:ext cx="2306130" cy="6858000"/>
            <a:chOff x="2041585" y="0"/>
            <a:chExt cx="2306130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A05AC604-D28A-3E9F-B3DA-368E7EE2AE7E}"/>
                </a:ext>
              </a:extLst>
            </p:cNvPr>
            <p:cNvSpPr/>
            <p:nvPr/>
          </p:nvSpPr>
          <p:spPr>
            <a:xfrm>
              <a:off x="2041585" y="0"/>
              <a:ext cx="2116347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The Importance of Stochastic models</a:t>
              </a:r>
            </a:p>
          </p:txBody>
        </p:sp>
        <p:sp>
          <p:nvSpPr>
            <p:cNvPr id="45" name="Triángulo isósceles 44">
              <a:extLst>
                <a:ext uri="{FF2B5EF4-FFF2-40B4-BE49-F238E27FC236}">
                  <a16:creationId xmlns:a16="http://schemas.microsoft.com/office/drawing/2014/main" id="{F4B754E6-FEB4-12ED-FE60-ED43F7D2D97F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88A17FE2-7180-51C6-137F-A0DF434ABB5E}"/>
              </a:ext>
            </a:extLst>
          </p:cNvPr>
          <p:cNvGrpSpPr/>
          <p:nvPr/>
        </p:nvGrpSpPr>
        <p:grpSpPr>
          <a:xfrm>
            <a:off x="-92015" y="0"/>
            <a:ext cx="1792500" cy="6858000"/>
            <a:chOff x="700490" y="0"/>
            <a:chExt cx="1536627" cy="6858000"/>
          </a:xfrm>
          <a:solidFill>
            <a:srgbClr val="00B0F0"/>
          </a:solidFill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2FFC55B7-D812-A412-535C-F3F628AD320A}"/>
                </a:ext>
              </a:extLst>
            </p:cNvPr>
            <p:cNvSpPr/>
            <p:nvPr/>
          </p:nvSpPr>
          <p:spPr>
            <a:xfrm>
              <a:off x="700490" y="0"/>
              <a:ext cx="134109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 Application of the model</a:t>
              </a:r>
            </a:p>
          </p:txBody>
        </p:sp>
        <p:sp>
          <p:nvSpPr>
            <p:cNvPr id="48" name="Triángulo isósceles 47">
              <a:extLst>
                <a:ext uri="{FF2B5EF4-FFF2-40B4-BE49-F238E27FC236}">
                  <a16:creationId xmlns:a16="http://schemas.microsoft.com/office/drawing/2014/main" id="{EBCED790-CBC1-7D03-1F67-EF35CCB9C809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0093ED78-C15B-602A-7C87-89D087F5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55599" y="2195785"/>
            <a:ext cx="66630" cy="457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67975BB-A72F-E8E2-0E18-B3375A3F2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987332" y="2200533"/>
            <a:ext cx="66827" cy="457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CC1A56B-CE33-6A4D-AA5B-86456EC4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503" y="210106"/>
            <a:ext cx="2721803" cy="12711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9038FB4-434C-F97D-5C40-168E5FC92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807" y="1861597"/>
            <a:ext cx="3606363" cy="17445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70C4A7B-C94A-8D45-BFF1-E8F703DB7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919" y="4417573"/>
            <a:ext cx="3377042" cy="22303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A0EB2FE-5DF6-67AB-413E-12D2EDCE8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5556" y="1861597"/>
            <a:ext cx="3819790" cy="18308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AB203BF-8B5E-B409-BB84-D8E39D1C92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581" y="4620587"/>
            <a:ext cx="4365401" cy="2027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A561507-FBA5-066C-F188-D90CC2653911}"/>
              </a:ext>
            </a:extLst>
          </p:cNvPr>
          <p:cNvSpPr txBox="1"/>
          <p:nvPr/>
        </p:nvSpPr>
        <p:spPr>
          <a:xfrm>
            <a:off x="2777706" y="1481298"/>
            <a:ext cx="2027783" cy="380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Energy sector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9D60C81-AB22-8F48-E2C4-DAD6B3867172}"/>
              </a:ext>
            </a:extLst>
          </p:cNvPr>
          <p:cNvSpPr txBox="1"/>
          <p:nvPr/>
        </p:nvSpPr>
        <p:spPr>
          <a:xfrm>
            <a:off x="8510389" y="1481298"/>
            <a:ext cx="2416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U.S banks sector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671B76F-0006-90C9-BA05-C8A1609E369F}"/>
              </a:ext>
            </a:extLst>
          </p:cNvPr>
          <p:cNvSpPr txBox="1"/>
          <p:nvPr/>
        </p:nvSpPr>
        <p:spPr>
          <a:xfrm>
            <a:off x="2777706" y="3986404"/>
            <a:ext cx="2374086" cy="380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Technology</a:t>
            </a:r>
            <a:r>
              <a:rPr lang="es-ES" dirty="0"/>
              <a:t> </a:t>
            </a:r>
            <a:r>
              <a:rPr lang="en-GB" dirty="0"/>
              <a:t> sector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2C87E73-AC0C-82CF-82AB-E9B6737D5E5A}"/>
              </a:ext>
            </a:extLst>
          </p:cNvPr>
          <p:cNvSpPr txBox="1"/>
          <p:nvPr/>
        </p:nvSpPr>
        <p:spPr>
          <a:xfrm>
            <a:off x="8380057" y="3986404"/>
            <a:ext cx="2834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Pharmaceutical</a:t>
            </a:r>
            <a:r>
              <a:rPr lang="es-ES" dirty="0"/>
              <a:t> and </a:t>
            </a:r>
            <a:r>
              <a:rPr lang="es-ES" dirty="0" err="1"/>
              <a:t>Healthcare</a:t>
            </a:r>
            <a:r>
              <a:rPr lang="es-ES" dirty="0"/>
              <a:t> sector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548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3F11C-7439-6095-9EDC-031F9ADB8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ángulo 36">
            <a:extLst>
              <a:ext uri="{FF2B5EF4-FFF2-40B4-BE49-F238E27FC236}">
                <a16:creationId xmlns:a16="http://schemas.microsoft.com/office/drawing/2014/main" id="{B309D324-410B-CE41-BBB7-41918039F323}"/>
              </a:ext>
            </a:extLst>
          </p:cNvPr>
          <p:cNvSpPr/>
          <p:nvPr/>
        </p:nvSpPr>
        <p:spPr>
          <a:xfrm>
            <a:off x="10138914" y="0"/>
            <a:ext cx="2099094" cy="712651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noProof="1"/>
              <a:t>SDG</a:t>
            </a:r>
            <a:endParaRPr lang="en-GB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FCC81F67-77E6-471E-816A-4615893B4BEF}"/>
              </a:ext>
            </a:extLst>
          </p:cNvPr>
          <p:cNvGrpSpPr/>
          <p:nvPr/>
        </p:nvGrpSpPr>
        <p:grpSpPr>
          <a:xfrm>
            <a:off x="10109884" y="0"/>
            <a:ext cx="2202612" cy="7126512"/>
            <a:chOff x="8131835" y="0"/>
            <a:chExt cx="2202612" cy="6858000"/>
          </a:xfrm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4DBE12C9-E58B-BAC5-2DCD-B4D44B593AB9}"/>
                </a:ext>
              </a:extLst>
            </p:cNvPr>
            <p:cNvSpPr/>
            <p:nvPr/>
          </p:nvSpPr>
          <p:spPr>
            <a:xfrm>
              <a:off x="8131835" y="0"/>
              <a:ext cx="2024332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Conclusions</a:t>
              </a:r>
              <a:endParaRPr lang="en-GB" dirty="0"/>
            </a:p>
          </p:txBody>
        </p:sp>
        <p:sp>
          <p:nvSpPr>
            <p:cNvPr id="42" name="Triángulo isósceles 41">
              <a:extLst>
                <a:ext uri="{FF2B5EF4-FFF2-40B4-BE49-F238E27FC236}">
                  <a16:creationId xmlns:a16="http://schemas.microsoft.com/office/drawing/2014/main" id="{F265152A-635B-DA49-234D-49F4CAC955AB}"/>
                </a:ext>
              </a:extLst>
            </p:cNvPr>
            <p:cNvSpPr/>
            <p:nvPr/>
          </p:nvSpPr>
          <p:spPr>
            <a:xfrm rot="5400000">
              <a:off x="10069903" y="362308"/>
              <a:ext cx="333555" cy="19553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1C243B02-C914-087F-ECBE-6E078063C4C6}"/>
              </a:ext>
            </a:extLst>
          </p:cNvPr>
          <p:cNvGrpSpPr/>
          <p:nvPr/>
        </p:nvGrpSpPr>
        <p:grpSpPr>
          <a:xfrm>
            <a:off x="10121658" y="0"/>
            <a:ext cx="2116350" cy="7126513"/>
            <a:chOff x="6199516" y="0"/>
            <a:chExt cx="211635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E98B5710-E4BE-18EE-D721-82C051AD6DB5}"/>
                </a:ext>
              </a:extLst>
            </p:cNvPr>
            <p:cNvSpPr/>
            <p:nvPr/>
          </p:nvSpPr>
          <p:spPr>
            <a:xfrm>
              <a:off x="6199516" y="0"/>
              <a:ext cx="192081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41" name="Triángulo isósceles 40">
              <a:extLst>
                <a:ext uri="{FF2B5EF4-FFF2-40B4-BE49-F238E27FC236}">
                  <a16:creationId xmlns:a16="http://schemas.microsoft.com/office/drawing/2014/main" id="{1698CB89-42C1-E2A4-AD17-6951D8933DC1}"/>
                </a:ext>
              </a:extLst>
            </p:cNvPr>
            <p:cNvSpPr/>
            <p:nvPr/>
          </p:nvSpPr>
          <p:spPr>
            <a:xfrm rot="5400000">
              <a:off x="8051322" y="362308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B1E31296-1638-CEFA-5DFB-003D7E832810}"/>
              </a:ext>
            </a:extLst>
          </p:cNvPr>
          <p:cNvGrpSpPr/>
          <p:nvPr/>
        </p:nvGrpSpPr>
        <p:grpSpPr>
          <a:xfrm>
            <a:off x="9937631" y="0"/>
            <a:ext cx="2254369" cy="7126514"/>
            <a:chOff x="4152182" y="0"/>
            <a:chExt cx="2254369" cy="6858000"/>
          </a:xfrm>
        </p:grpSpPr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EF9209C9-22F9-FEED-ECDF-685A39DC3661}"/>
                </a:ext>
              </a:extLst>
            </p:cNvPr>
            <p:cNvSpPr/>
            <p:nvPr/>
          </p:nvSpPr>
          <p:spPr>
            <a:xfrm>
              <a:off x="4152182" y="0"/>
              <a:ext cx="2041585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Stochastic models in finance</a:t>
              </a:r>
            </a:p>
          </p:txBody>
        </p:sp>
        <p:sp>
          <p:nvSpPr>
            <p:cNvPr id="40" name="Triángulo isósceles 39">
              <a:extLst>
                <a:ext uri="{FF2B5EF4-FFF2-40B4-BE49-F238E27FC236}">
                  <a16:creationId xmlns:a16="http://schemas.microsoft.com/office/drawing/2014/main" id="{D47D843D-0237-CFA8-75CC-9EFC30876CA2}"/>
                </a:ext>
              </a:extLst>
            </p:cNvPr>
            <p:cNvSpPr/>
            <p:nvPr/>
          </p:nvSpPr>
          <p:spPr>
            <a:xfrm rot="5400000">
              <a:off x="6142007" y="362308"/>
              <a:ext cx="333555" cy="195533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1655F215-9184-5197-ACD8-A098AB9A0396}"/>
              </a:ext>
            </a:extLst>
          </p:cNvPr>
          <p:cNvGrpSpPr/>
          <p:nvPr/>
        </p:nvGrpSpPr>
        <p:grpSpPr>
          <a:xfrm>
            <a:off x="9828086" y="0"/>
            <a:ext cx="2300374" cy="7126514"/>
            <a:chOff x="2041585" y="0"/>
            <a:chExt cx="2300374" cy="6858000"/>
          </a:xfrm>
        </p:grpSpPr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AFAFAD55-9B9E-6E8C-6AED-57789299A228}"/>
                </a:ext>
              </a:extLst>
            </p:cNvPr>
            <p:cNvSpPr/>
            <p:nvPr/>
          </p:nvSpPr>
          <p:spPr>
            <a:xfrm>
              <a:off x="2041585" y="0"/>
              <a:ext cx="2116347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The Importance of Stochastic models</a:t>
              </a:r>
            </a:p>
          </p:txBody>
        </p:sp>
        <p:sp>
          <p:nvSpPr>
            <p:cNvPr id="39" name="Triángulo isósceles 38">
              <a:extLst>
                <a:ext uri="{FF2B5EF4-FFF2-40B4-BE49-F238E27FC236}">
                  <a16:creationId xmlns:a16="http://schemas.microsoft.com/office/drawing/2014/main" id="{44E51BC4-E954-2E1F-5831-FD359E94B645}"/>
                </a:ext>
              </a:extLst>
            </p:cNvPr>
            <p:cNvSpPr/>
            <p:nvPr/>
          </p:nvSpPr>
          <p:spPr>
            <a:xfrm rot="5400000">
              <a:off x="4077415" y="362308"/>
              <a:ext cx="333555" cy="19553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57B42DE6-4FC9-2727-90E6-0B553D8253F1}"/>
              </a:ext>
            </a:extLst>
          </p:cNvPr>
          <p:cNvSpPr/>
          <p:nvPr/>
        </p:nvSpPr>
        <p:spPr>
          <a:xfrm>
            <a:off x="-799112" y="-10887"/>
            <a:ext cx="13180893" cy="100874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noProof="1"/>
              <a:t>Introduction</a:t>
            </a:r>
            <a:r>
              <a:rPr lang="es-ES" sz="2400" noProof="1"/>
              <a:t> </a:t>
            </a:r>
          </a:p>
          <a:p>
            <a:pPr algn="ctr"/>
            <a:endParaRPr lang="en-GB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38E0BB4-30E2-BEA0-6D81-868B31A5CC93}"/>
              </a:ext>
            </a:extLst>
          </p:cNvPr>
          <p:cNvSpPr/>
          <p:nvPr/>
        </p:nvSpPr>
        <p:spPr>
          <a:xfrm>
            <a:off x="0" y="986971"/>
            <a:ext cx="12312496" cy="601617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Marcador de contenido 18">
            <a:extLst>
              <a:ext uri="{FF2B5EF4-FFF2-40B4-BE49-F238E27FC236}">
                <a16:creationId xmlns:a16="http://schemas.microsoft.com/office/drawing/2014/main" id="{E9C52734-4F27-8742-4176-B1F5AE73DD33}"/>
              </a:ext>
            </a:extLst>
          </p:cNvPr>
          <p:cNvSpPr txBox="1">
            <a:spLocks/>
          </p:cNvSpPr>
          <p:nvPr/>
        </p:nvSpPr>
        <p:spPr>
          <a:xfrm>
            <a:off x="1363448" y="2520950"/>
            <a:ext cx="2659804" cy="2557133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vert="horz" lIns="0" tIns="133200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noProof="1"/>
              <a:t>Describe the basic  models from Econophysics</a:t>
            </a:r>
          </a:p>
        </p:txBody>
      </p:sp>
      <p:sp>
        <p:nvSpPr>
          <p:cNvPr id="16" name="Marcador de texto 21">
            <a:extLst>
              <a:ext uri="{FF2B5EF4-FFF2-40B4-BE49-F238E27FC236}">
                <a16:creationId xmlns:a16="http://schemas.microsoft.com/office/drawing/2014/main" id="{6FF93B53-B8B0-78E7-C48F-E9FE2335FDEF}"/>
              </a:ext>
            </a:extLst>
          </p:cNvPr>
          <p:cNvSpPr txBox="1">
            <a:spLocks/>
          </p:cNvSpPr>
          <p:nvPr/>
        </p:nvSpPr>
        <p:spPr>
          <a:xfrm>
            <a:off x="2279350" y="26594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i="1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noProof="1"/>
              <a:t>1</a:t>
            </a:r>
          </a:p>
        </p:txBody>
      </p:sp>
      <p:sp>
        <p:nvSpPr>
          <p:cNvPr id="17" name="Marcador de texto 19">
            <a:extLst>
              <a:ext uri="{FF2B5EF4-FFF2-40B4-BE49-F238E27FC236}">
                <a16:creationId xmlns:a16="http://schemas.microsoft.com/office/drawing/2014/main" id="{BEB34ED0-68F2-CF35-87AC-E37898F97DFA}"/>
              </a:ext>
            </a:extLst>
          </p:cNvPr>
          <p:cNvSpPr txBox="1">
            <a:spLocks/>
          </p:cNvSpPr>
          <p:nvPr/>
        </p:nvSpPr>
        <p:spPr>
          <a:xfrm>
            <a:off x="4356508" y="2520950"/>
            <a:ext cx="2659804" cy="2557133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vert="horz" lIns="0" tIns="133200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noProof="1"/>
              <a:t>Evolve towards innovative approaches</a:t>
            </a:r>
          </a:p>
        </p:txBody>
      </p:sp>
      <p:sp>
        <p:nvSpPr>
          <p:cNvPr id="18" name="Marcador de texto 22">
            <a:extLst>
              <a:ext uri="{FF2B5EF4-FFF2-40B4-BE49-F238E27FC236}">
                <a16:creationId xmlns:a16="http://schemas.microsoft.com/office/drawing/2014/main" id="{C56589C1-BFDE-756F-C1FC-C2AF51A3F9D0}"/>
              </a:ext>
            </a:extLst>
          </p:cNvPr>
          <p:cNvSpPr txBox="1">
            <a:spLocks/>
          </p:cNvSpPr>
          <p:nvPr/>
        </p:nvSpPr>
        <p:spPr>
          <a:xfrm>
            <a:off x="5272410" y="26594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i="1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noProof="1"/>
              <a:t>2</a:t>
            </a:r>
          </a:p>
        </p:txBody>
      </p:sp>
      <p:sp>
        <p:nvSpPr>
          <p:cNvPr id="19" name="Marcador de texto 20">
            <a:extLst>
              <a:ext uri="{FF2B5EF4-FFF2-40B4-BE49-F238E27FC236}">
                <a16:creationId xmlns:a16="http://schemas.microsoft.com/office/drawing/2014/main" id="{39DAC547-423D-A8AA-F811-9F58F11A26DF}"/>
              </a:ext>
            </a:extLst>
          </p:cNvPr>
          <p:cNvSpPr txBox="1">
            <a:spLocks/>
          </p:cNvSpPr>
          <p:nvPr/>
        </p:nvSpPr>
        <p:spPr>
          <a:xfrm>
            <a:off x="7450648" y="2520951"/>
            <a:ext cx="2555443" cy="2516876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vert="horz" lIns="0" tIns="133200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noProof="1"/>
              <a:t>Guide our way trough  with illustrative Python simluations</a:t>
            </a:r>
          </a:p>
        </p:txBody>
      </p:sp>
      <p:sp>
        <p:nvSpPr>
          <p:cNvPr id="20" name="Marcador de texto 23">
            <a:extLst>
              <a:ext uri="{FF2B5EF4-FFF2-40B4-BE49-F238E27FC236}">
                <a16:creationId xmlns:a16="http://schemas.microsoft.com/office/drawing/2014/main" id="{81E944F8-ED03-130C-71F3-6CC1FFE2E32A}"/>
              </a:ext>
            </a:extLst>
          </p:cNvPr>
          <p:cNvSpPr txBox="1">
            <a:spLocks/>
          </p:cNvSpPr>
          <p:nvPr/>
        </p:nvSpPr>
        <p:spPr>
          <a:xfrm>
            <a:off x="8379760" y="26594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i="1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noProof="1"/>
              <a:t>3</a:t>
            </a:r>
          </a:p>
        </p:txBody>
      </p:sp>
      <p:sp>
        <p:nvSpPr>
          <p:cNvPr id="2" name="Triángulo isósceles 1">
            <a:extLst>
              <a:ext uri="{FF2B5EF4-FFF2-40B4-BE49-F238E27FC236}">
                <a16:creationId xmlns:a16="http://schemas.microsoft.com/office/drawing/2014/main" id="{3D6D08B2-8765-E015-604A-F34ED77A33BC}"/>
              </a:ext>
            </a:extLst>
          </p:cNvPr>
          <p:cNvSpPr/>
          <p:nvPr/>
        </p:nvSpPr>
        <p:spPr>
          <a:xfrm rot="5400000">
            <a:off x="11782898" y="395719"/>
            <a:ext cx="346615" cy="195533"/>
          </a:xfrm>
          <a:prstGeom prst="triangle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684F8E5-BCCC-E34E-8F3E-52B58710C061}"/>
              </a:ext>
            </a:extLst>
          </p:cNvPr>
          <p:cNvCxnSpPr>
            <a:cxnSpLocks/>
          </p:cNvCxnSpPr>
          <p:nvPr/>
        </p:nvCxnSpPr>
        <p:spPr>
          <a:xfrm>
            <a:off x="316576" y="716355"/>
            <a:ext cx="111508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400514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0666F-163B-B0FC-2B49-D88BAF118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E2186A99-F306-A46F-1F91-4FFDF6FE1204}"/>
              </a:ext>
            </a:extLst>
          </p:cNvPr>
          <p:cNvGrpSpPr/>
          <p:nvPr/>
        </p:nvGrpSpPr>
        <p:grpSpPr>
          <a:xfrm>
            <a:off x="9563819" y="-1"/>
            <a:ext cx="2800710" cy="7126512"/>
            <a:chOff x="8131835" y="0"/>
            <a:chExt cx="2202612" cy="6858000"/>
          </a:xfrm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33D4EFA0-33B8-DD66-ABCB-4B158F23D60D}"/>
                </a:ext>
              </a:extLst>
            </p:cNvPr>
            <p:cNvSpPr/>
            <p:nvPr/>
          </p:nvSpPr>
          <p:spPr>
            <a:xfrm>
              <a:off x="8131835" y="0"/>
              <a:ext cx="2070190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noProof="1"/>
                <a:t>Conclusions</a:t>
              </a:r>
              <a:endParaRPr lang="en-GB" dirty="0"/>
            </a:p>
          </p:txBody>
        </p:sp>
        <p:sp>
          <p:nvSpPr>
            <p:cNvPr id="42" name="Triángulo isósceles 41">
              <a:extLst>
                <a:ext uri="{FF2B5EF4-FFF2-40B4-BE49-F238E27FC236}">
                  <a16:creationId xmlns:a16="http://schemas.microsoft.com/office/drawing/2014/main" id="{E958AAE8-B629-8336-4571-5A0CB975EA23}"/>
                </a:ext>
              </a:extLst>
            </p:cNvPr>
            <p:cNvSpPr/>
            <p:nvPr/>
          </p:nvSpPr>
          <p:spPr>
            <a:xfrm rot="5400000">
              <a:off x="10069903" y="362308"/>
              <a:ext cx="333555" cy="19553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E04E1751-220D-F8B7-3ABB-6F278BDE7737}"/>
              </a:ext>
            </a:extLst>
          </p:cNvPr>
          <p:cNvGrpSpPr/>
          <p:nvPr/>
        </p:nvGrpSpPr>
        <p:grpSpPr>
          <a:xfrm>
            <a:off x="7039155" y="-1"/>
            <a:ext cx="2716616" cy="7126512"/>
            <a:chOff x="7039155" y="-1"/>
            <a:chExt cx="2651186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303DE582-D52C-C572-1D42-A0E30C4F5FA0}"/>
                </a:ext>
              </a:extLst>
            </p:cNvPr>
            <p:cNvSpPr/>
            <p:nvPr/>
          </p:nvSpPr>
          <p:spPr>
            <a:xfrm>
              <a:off x="7039155" y="-1"/>
              <a:ext cx="2455653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41" name="Triángulo isósceles 40">
              <a:extLst>
                <a:ext uri="{FF2B5EF4-FFF2-40B4-BE49-F238E27FC236}">
                  <a16:creationId xmlns:a16="http://schemas.microsoft.com/office/drawing/2014/main" id="{8528D60C-D1F7-C126-F3D0-FC0086ED3DA5}"/>
                </a:ext>
              </a:extLst>
            </p:cNvPr>
            <p:cNvSpPr/>
            <p:nvPr/>
          </p:nvSpPr>
          <p:spPr>
            <a:xfrm rot="5400000">
              <a:off x="9425797" y="362305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BF214912-0A66-D018-3ED1-0EC27751BBFE}"/>
              </a:ext>
            </a:extLst>
          </p:cNvPr>
          <p:cNvGrpSpPr/>
          <p:nvPr/>
        </p:nvGrpSpPr>
        <p:grpSpPr>
          <a:xfrm>
            <a:off x="4597243" y="0"/>
            <a:ext cx="2685693" cy="7126514"/>
            <a:chOff x="4152182" y="0"/>
            <a:chExt cx="2237117" cy="6858000"/>
          </a:xfrm>
        </p:grpSpPr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71AEFFA7-C99D-07EE-E167-5A22A732F5AF}"/>
                </a:ext>
              </a:extLst>
            </p:cNvPr>
            <p:cNvSpPr/>
            <p:nvPr/>
          </p:nvSpPr>
          <p:spPr>
            <a:xfrm>
              <a:off x="4152182" y="0"/>
              <a:ext cx="2041585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noProof="1"/>
                <a:t>Stochastic models in finance</a:t>
              </a:r>
            </a:p>
          </p:txBody>
        </p:sp>
        <p:sp>
          <p:nvSpPr>
            <p:cNvPr id="40" name="Triángulo isósceles 39">
              <a:extLst>
                <a:ext uri="{FF2B5EF4-FFF2-40B4-BE49-F238E27FC236}">
                  <a16:creationId xmlns:a16="http://schemas.microsoft.com/office/drawing/2014/main" id="{F3951D31-1080-0E5C-3B8C-CC8CB129AC7C}"/>
                </a:ext>
              </a:extLst>
            </p:cNvPr>
            <p:cNvSpPr/>
            <p:nvPr/>
          </p:nvSpPr>
          <p:spPr>
            <a:xfrm rot="5400000">
              <a:off x="6124755" y="362306"/>
              <a:ext cx="333555" cy="195533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6305CF5F-3FCE-AEE4-B415-2D6EAEE26051}"/>
              </a:ext>
            </a:extLst>
          </p:cNvPr>
          <p:cNvGrpSpPr/>
          <p:nvPr/>
        </p:nvGrpSpPr>
        <p:grpSpPr>
          <a:xfrm>
            <a:off x="2150631" y="-3"/>
            <a:ext cx="2638563" cy="7126514"/>
            <a:chOff x="2041584" y="0"/>
            <a:chExt cx="2306131" cy="6858000"/>
          </a:xfrm>
        </p:grpSpPr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DF055B4E-4E37-2899-D324-674A9878CC29}"/>
                </a:ext>
              </a:extLst>
            </p:cNvPr>
            <p:cNvSpPr/>
            <p:nvPr/>
          </p:nvSpPr>
          <p:spPr>
            <a:xfrm>
              <a:off x="2041584" y="0"/>
              <a:ext cx="2138363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noProof="1"/>
                <a:t>The Importance of Stochastic models</a:t>
              </a:r>
            </a:p>
          </p:txBody>
        </p:sp>
        <p:sp>
          <p:nvSpPr>
            <p:cNvPr id="39" name="Triángulo isósceles 38">
              <a:extLst>
                <a:ext uri="{FF2B5EF4-FFF2-40B4-BE49-F238E27FC236}">
                  <a16:creationId xmlns:a16="http://schemas.microsoft.com/office/drawing/2014/main" id="{AE296F8F-BEAC-7AF8-63AC-025C891C03BE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DE730CDF-29C3-EF75-495A-A7F5DFFBCE5B}"/>
              </a:ext>
            </a:extLst>
          </p:cNvPr>
          <p:cNvGrpSpPr/>
          <p:nvPr/>
        </p:nvGrpSpPr>
        <p:grpSpPr>
          <a:xfrm>
            <a:off x="-61240" y="-3"/>
            <a:ext cx="2414843" cy="7126514"/>
            <a:chOff x="0" y="0"/>
            <a:chExt cx="2237117" cy="6858000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8FAACE2A-DB39-831A-B223-45D69E59DFB2}"/>
                </a:ext>
              </a:extLst>
            </p:cNvPr>
            <p:cNvSpPr/>
            <p:nvPr/>
          </p:nvSpPr>
          <p:spPr>
            <a:xfrm>
              <a:off x="0" y="0"/>
              <a:ext cx="2041585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noProof="1"/>
                <a:t>Introduction / Motivation</a:t>
              </a:r>
            </a:p>
          </p:txBody>
        </p:sp>
        <p:sp>
          <p:nvSpPr>
            <p:cNvPr id="38" name="Triángulo isósceles 37">
              <a:extLst>
                <a:ext uri="{FF2B5EF4-FFF2-40B4-BE49-F238E27FC236}">
                  <a16:creationId xmlns:a16="http://schemas.microsoft.com/office/drawing/2014/main" id="{A786104F-0C78-90CE-4865-F28143A3B237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88696796"/>
      </p:ext>
    </p:extLst>
  </p:cSld>
  <p:clrMapOvr>
    <a:masterClrMapping/>
  </p:clrMapOvr>
  <p:transition spd="slow">
    <p:cover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0DA08-CE7E-9CBE-BBB2-EA5AE3A98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E51D138A-4CFB-7091-CEE6-53B7A11B99CF}"/>
              </a:ext>
            </a:extLst>
          </p:cNvPr>
          <p:cNvSpPr txBox="1"/>
          <p:nvPr/>
        </p:nvSpPr>
        <p:spPr>
          <a:xfrm>
            <a:off x="327773" y="203200"/>
            <a:ext cx="1077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B9C97C61-995A-DDA0-A475-CB0B6719F10F}"/>
              </a:ext>
            </a:extLst>
          </p:cNvPr>
          <p:cNvGrpSpPr/>
          <p:nvPr/>
        </p:nvGrpSpPr>
        <p:grpSpPr>
          <a:xfrm>
            <a:off x="-455526" y="0"/>
            <a:ext cx="2227174" cy="6858000"/>
            <a:chOff x="921844" y="0"/>
            <a:chExt cx="2288907" cy="6858000"/>
          </a:xfrm>
          <a:solidFill>
            <a:srgbClr val="CCD7E0"/>
          </a:solidFill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DF7AF733-CB99-CC42-042A-15B4DB88D17D}"/>
                </a:ext>
              </a:extLst>
            </p:cNvPr>
            <p:cNvSpPr/>
            <p:nvPr/>
          </p:nvSpPr>
          <p:spPr>
            <a:xfrm>
              <a:off x="921844" y="0"/>
              <a:ext cx="209909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SDG</a:t>
              </a:r>
              <a:endParaRPr lang="en-GB" dirty="0"/>
            </a:p>
          </p:txBody>
        </p:sp>
        <p:sp>
          <p:nvSpPr>
            <p:cNvPr id="32" name="Triángulo isósceles 31">
              <a:extLst>
                <a:ext uri="{FF2B5EF4-FFF2-40B4-BE49-F238E27FC236}">
                  <a16:creationId xmlns:a16="http://schemas.microsoft.com/office/drawing/2014/main" id="{F900CF2D-D15E-A0C0-6833-19B04678B16B}"/>
                </a:ext>
              </a:extLst>
            </p:cNvPr>
            <p:cNvSpPr/>
            <p:nvPr/>
          </p:nvSpPr>
          <p:spPr>
            <a:xfrm rot="5400000">
              <a:off x="2996851" y="376254"/>
              <a:ext cx="260159" cy="1676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Triángulo isósceles 38">
            <a:extLst>
              <a:ext uri="{FF2B5EF4-FFF2-40B4-BE49-F238E27FC236}">
                <a16:creationId xmlns:a16="http://schemas.microsoft.com/office/drawing/2014/main" id="{5DC3CC72-6123-CF43-C591-8BBC1337B81F}"/>
              </a:ext>
            </a:extLst>
          </p:cNvPr>
          <p:cNvSpPr/>
          <p:nvPr/>
        </p:nvSpPr>
        <p:spPr>
          <a:xfrm rot="5400000">
            <a:off x="1477517" y="363675"/>
            <a:ext cx="333555" cy="192799"/>
          </a:xfrm>
          <a:prstGeom prst="triangl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F5687B69-E149-C44D-6B2D-C78865F954B5}"/>
              </a:ext>
            </a:extLst>
          </p:cNvPr>
          <p:cNvGrpSpPr/>
          <p:nvPr/>
        </p:nvGrpSpPr>
        <p:grpSpPr>
          <a:xfrm>
            <a:off x="-605645" y="0"/>
            <a:ext cx="2306130" cy="6858000"/>
            <a:chOff x="2041585" y="0"/>
            <a:chExt cx="2306130" cy="6858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14F46CE3-7914-39F3-33BA-C34E27330B82}"/>
                </a:ext>
              </a:extLst>
            </p:cNvPr>
            <p:cNvSpPr/>
            <p:nvPr/>
          </p:nvSpPr>
          <p:spPr>
            <a:xfrm>
              <a:off x="2041585" y="0"/>
              <a:ext cx="2116347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The Importance of Stochastic models</a:t>
              </a:r>
            </a:p>
          </p:txBody>
        </p:sp>
        <p:sp>
          <p:nvSpPr>
            <p:cNvPr id="45" name="Triángulo isósceles 44">
              <a:extLst>
                <a:ext uri="{FF2B5EF4-FFF2-40B4-BE49-F238E27FC236}">
                  <a16:creationId xmlns:a16="http://schemas.microsoft.com/office/drawing/2014/main" id="{75330F1B-9321-95F4-A52F-2980CC80C186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B0610C32-68C3-2DC2-EC5D-A3E4B8B522E5}"/>
              </a:ext>
            </a:extLst>
          </p:cNvPr>
          <p:cNvGrpSpPr/>
          <p:nvPr/>
        </p:nvGrpSpPr>
        <p:grpSpPr>
          <a:xfrm>
            <a:off x="0" y="0"/>
            <a:ext cx="1690088" cy="6858000"/>
            <a:chOff x="779370" y="0"/>
            <a:chExt cx="1206240" cy="6858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8A256F75-2A5E-4471-D930-0E1A122622C9}"/>
                </a:ext>
              </a:extLst>
            </p:cNvPr>
            <p:cNvSpPr/>
            <p:nvPr/>
          </p:nvSpPr>
          <p:spPr>
            <a:xfrm>
              <a:off x="779370" y="0"/>
              <a:ext cx="1035304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Conclusions</a:t>
              </a:r>
            </a:p>
          </p:txBody>
        </p:sp>
        <p:sp>
          <p:nvSpPr>
            <p:cNvPr id="48" name="Triángulo isósceles 47">
              <a:extLst>
                <a:ext uri="{FF2B5EF4-FFF2-40B4-BE49-F238E27FC236}">
                  <a16:creationId xmlns:a16="http://schemas.microsoft.com/office/drawing/2014/main" id="{16F6A37D-1FB8-D4BA-786C-448370D7F318}"/>
                </a:ext>
              </a:extLst>
            </p:cNvPr>
            <p:cNvSpPr/>
            <p:nvPr/>
          </p:nvSpPr>
          <p:spPr>
            <a:xfrm rot="5400000">
              <a:off x="1721066" y="362308"/>
              <a:ext cx="333555" cy="1955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612778E8-7171-C761-83FD-0A090D3A3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55599" y="2195785"/>
            <a:ext cx="66630" cy="457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12423EB-C01B-6D14-CBD6-F2B4ABAF5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987332" y="2200533"/>
            <a:ext cx="66827" cy="457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42B3503-4560-C0D5-1FFD-3E0EF030ADA9}"/>
              </a:ext>
            </a:extLst>
          </p:cNvPr>
          <p:cNvSpPr txBox="1"/>
          <p:nvPr/>
        </p:nvSpPr>
        <p:spPr>
          <a:xfrm>
            <a:off x="2599052" y="214715"/>
            <a:ext cx="891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Tools from physics can help understand financial markets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6D37E40-C0F6-C4B1-C8CB-D1BBC7C4EED7}"/>
              </a:ext>
            </a:extLst>
          </p:cNvPr>
          <p:cNvSpPr txBox="1"/>
          <p:nvPr/>
        </p:nvSpPr>
        <p:spPr>
          <a:xfrm>
            <a:off x="2599052" y="1228667"/>
            <a:ext cx="891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Brownian motion as a good starting point, but lack ability to capture extreme events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B29C4BE-5749-8945-19AB-BA9DCAE24453}"/>
              </a:ext>
            </a:extLst>
          </p:cNvPr>
          <p:cNvSpPr txBox="1"/>
          <p:nvPr/>
        </p:nvSpPr>
        <p:spPr>
          <a:xfrm>
            <a:off x="2599052" y="2233832"/>
            <a:ext cx="891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Levy flights good basic model for high frequency data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28B8170-B209-EE9B-D75C-8F03696C0467}"/>
              </a:ext>
            </a:extLst>
          </p:cNvPr>
          <p:cNvSpPr txBox="1"/>
          <p:nvPr/>
        </p:nvSpPr>
        <p:spPr>
          <a:xfrm>
            <a:off x="2599052" y="3270814"/>
            <a:ext cx="891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Need for complex systems to capture real time financial markets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D537C1D-154E-0C85-DE5B-2CB836D12839}"/>
              </a:ext>
            </a:extLst>
          </p:cNvPr>
          <p:cNvSpPr txBox="1"/>
          <p:nvPr/>
        </p:nvSpPr>
        <p:spPr>
          <a:xfrm>
            <a:off x="2599052" y="4307796"/>
            <a:ext cx="891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Random Matrix Theory + Optimization </a:t>
            </a:r>
            <a:r>
              <a:rPr lang="en-GB" dirty="0" err="1"/>
              <a:t>tecniques</a:t>
            </a:r>
            <a:endParaRPr lang="en-GB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44A7846-9017-9B46-387B-318ACA00A5E5}"/>
              </a:ext>
            </a:extLst>
          </p:cNvPr>
          <p:cNvSpPr txBox="1"/>
          <p:nvPr/>
        </p:nvSpPr>
        <p:spPr>
          <a:xfrm>
            <a:off x="2599052" y="5200369"/>
            <a:ext cx="891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These tools as a baseline for Modern Portfolio Theory (Future work)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1604153-C0E5-D359-1B9F-051306473427}"/>
              </a:ext>
            </a:extLst>
          </p:cNvPr>
          <p:cNvSpPr txBox="1"/>
          <p:nvPr/>
        </p:nvSpPr>
        <p:spPr>
          <a:xfrm>
            <a:off x="2599052" y="6171625"/>
            <a:ext cx="947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We have created a path from fundamental theories to complex systems in </a:t>
            </a:r>
            <a:r>
              <a:rPr lang="en-GB" dirty="0" err="1"/>
              <a:t>Econophysics</a:t>
            </a:r>
            <a:r>
              <a:rPr lang="en-GB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2825199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80220-82D4-2696-ABAE-5A906736A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4B748BBC-91CB-2516-2F64-9277D17AB6F0}"/>
              </a:ext>
            </a:extLst>
          </p:cNvPr>
          <p:cNvGrpSpPr/>
          <p:nvPr/>
        </p:nvGrpSpPr>
        <p:grpSpPr>
          <a:xfrm>
            <a:off x="-432326" y="0"/>
            <a:ext cx="2266734" cy="6858000"/>
            <a:chOff x="944017" y="0"/>
            <a:chExt cx="2266734" cy="6858000"/>
          </a:xfrm>
        </p:grpSpPr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F20602F8-46FC-AB51-9958-708FF5C4493A}"/>
                </a:ext>
              </a:extLst>
            </p:cNvPr>
            <p:cNvSpPr/>
            <p:nvPr/>
          </p:nvSpPr>
          <p:spPr>
            <a:xfrm>
              <a:off x="944017" y="0"/>
              <a:ext cx="2099094" cy="68580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SDG</a:t>
              </a:r>
              <a:endParaRPr lang="en-GB" dirty="0"/>
            </a:p>
          </p:txBody>
        </p:sp>
        <p:sp>
          <p:nvSpPr>
            <p:cNvPr id="9" name="Triángulo isósceles 8">
              <a:extLst>
                <a:ext uri="{FF2B5EF4-FFF2-40B4-BE49-F238E27FC236}">
                  <a16:creationId xmlns:a16="http://schemas.microsoft.com/office/drawing/2014/main" id="{5F2E0328-816C-581A-94D1-4E0692AB3A9B}"/>
                </a:ext>
              </a:extLst>
            </p:cNvPr>
            <p:cNvSpPr/>
            <p:nvPr/>
          </p:nvSpPr>
          <p:spPr>
            <a:xfrm rot="5400000">
              <a:off x="2996851" y="376254"/>
              <a:ext cx="260159" cy="167640"/>
            </a:xfrm>
            <a:prstGeom prst="triangl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FD5F83C8-543D-F460-6247-BC55A68AB934}"/>
              </a:ext>
            </a:extLst>
          </p:cNvPr>
          <p:cNvGrpSpPr/>
          <p:nvPr/>
        </p:nvGrpSpPr>
        <p:grpSpPr>
          <a:xfrm>
            <a:off x="-432326" y="0"/>
            <a:ext cx="2202612" cy="6858000"/>
            <a:chOff x="8131835" y="0"/>
            <a:chExt cx="2202612" cy="6858000"/>
          </a:xfrm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F59E2A96-DDE2-D34B-E000-457BB8941642}"/>
                </a:ext>
              </a:extLst>
            </p:cNvPr>
            <p:cNvSpPr/>
            <p:nvPr/>
          </p:nvSpPr>
          <p:spPr>
            <a:xfrm>
              <a:off x="8131835" y="0"/>
              <a:ext cx="2024332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Conclusions</a:t>
              </a:r>
              <a:endParaRPr lang="en-GB" dirty="0"/>
            </a:p>
          </p:txBody>
        </p:sp>
        <p:sp>
          <p:nvSpPr>
            <p:cNvPr id="42" name="Triángulo isósceles 41">
              <a:extLst>
                <a:ext uri="{FF2B5EF4-FFF2-40B4-BE49-F238E27FC236}">
                  <a16:creationId xmlns:a16="http://schemas.microsoft.com/office/drawing/2014/main" id="{605410C7-24EA-8B35-B8B9-C45A02FA6B6A}"/>
                </a:ext>
              </a:extLst>
            </p:cNvPr>
            <p:cNvSpPr/>
            <p:nvPr/>
          </p:nvSpPr>
          <p:spPr>
            <a:xfrm rot="5400000">
              <a:off x="10069903" y="362308"/>
              <a:ext cx="333555" cy="19553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5D0098A7-EAD8-D9B4-65AD-ECE3138103CB}"/>
              </a:ext>
            </a:extLst>
          </p:cNvPr>
          <p:cNvGrpSpPr/>
          <p:nvPr/>
        </p:nvGrpSpPr>
        <p:grpSpPr>
          <a:xfrm>
            <a:off x="-346064" y="0"/>
            <a:ext cx="2116350" cy="6858000"/>
            <a:chOff x="6199516" y="0"/>
            <a:chExt cx="211635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24175C4C-E00A-13FC-5E05-A39B0C362B4B}"/>
                </a:ext>
              </a:extLst>
            </p:cNvPr>
            <p:cNvSpPr/>
            <p:nvPr/>
          </p:nvSpPr>
          <p:spPr>
            <a:xfrm>
              <a:off x="6199516" y="0"/>
              <a:ext cx="192081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41" name="Triángulo isósceles 40">
              <a:extLst>
                <a:ext uri="{FF2B5EF4-FFF2-40B4-BE49-F238E27FC236}">
                  <a16:creationId xmlns:a16="http://schemas.microsoft.com/office/drawing/2014/main" id="{C132BEEE-FE28-F3D5-0578-7D5B326CD76A}"/>
                </a:ext>
              </a:extLst>
            </p:cNvPr>
            <p:cNvSpPr/>
            <p:nvPr/>
          </p:nvSpPr>
          <p:spPr>
            <a:xfrm rot="5400000">
              <a:off x="8051322" y="362308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AFD76885-6029-7A11-D06E-6699AA78B1F1}"/>
              </a:ext>
            </a:extLst>
          </p:cNvPr>
          <p:cNvGrpSpPr/>
          <p:nvPr/>
        </p:nvGrpSpPr>
        <p:grpSpPr>
          <a:xfrm>
            <a:off x="-518878" y="0"/>
            <a:ext cx="2254369" cy="6858000"/>
            <a:chOff x="4152182" y="0"/>
            <a:chExt cx="2254369" cy="6858000"/>
          </a:xfrm>
        </p:grpSpPr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E521AB28-ABD0-ACE2-1951-E4FA0AA456AC}"/>
                </a:ext>
              </a:extLst>
            </p:cNvPr>
            <p:cNvSpPr/>
            <p:nvPr/>
          </p:nvSpPr>
          <p:spPr>
            <a:xfrm>
              <a:off x="4152182" y="0"/>
              <a:ext cx="2041585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Stochastic models in finance</a:t>
              </a:r>
            </a:p>
          </p:txBody>
        </p:sp>
        <p:sp>
          <p:nvSpPr>
            <p:cNvPr id="40" name="Triángulo isósceles 39">
              <a:extLst>
                <a:ext uri="{FF2B5EF4-FFF2-40B4-BE49-F238E27FC236}">
                  <a16:creationId xmlns:a16="http://schemas.microsoft.com/office/drawing/2014/main" id="{388EE34C-8018-66BD-2FA5-2B72ED713A44}"/>
                </a:ext>
              </a:extLst>
            </p:cNvPr>
            <p:cNvSpPr/>
            <p:nvPr/>
          </p:nvSpPr>
          <p:spPr>
            <a:xfrm rot="5400000">
              <a:off x="6142007" y="362308"/>
              <a:ext cx="333555" cy="195533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093817D2-2B8C-D3D0-C31F-511112143467}"/>
              </a:ext>
            </a:extLst>
          </p:cNvPr>
          <p:cNvGrpSpPr/>
          <p:nvPr/>
        </p:nvGrpSpPr>
        <p:grpSpPr>
          <a:xfrm>
            <a:off x="-605645" y="0"/>
            <a:ext cx="2306130" cy="6858000"/>
            <a:chOff x="2041585" y="0"/>
            <a:chExt cx="2306130" cy="6858000"/>
          </a:xfrm>
        </p:grpSpPr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85994918-E2DF-8FE7-9B3C-692CA5E6B500}"/>
                </a:ext>
              </a:extLst>
            </p:cNvPr>
            <p:cNvSpPr/>
            <p:nvPr/>
          </p:nvSpPr>
          <p:spPr>
            <a:xfrm>
              <a:off x="2041585" y="0"/>
              <a:ext cx="2116347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The Importance of Stochastic models</a:t>
              </a:r>
            </a:p>
          </p:txBody>
        </p:sp>
        <p:sp>
          <p:nvSpPr>
            <p:cNvPr id="39" name="Triángulo isósceles 38">
              <a:extLst>
                <a:ext uri="{FF2B5EF4-FFF2-40B4-BE49-F238E27FC236}">
                  <a16:creationId xmlns:a16="http://schemas.microsoft.com/office/drawing/2014/main" id="{64239766-87DD-0ABA-21DD-6B8F9876EC0D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AB6A6563-7BAE-2907-9927-83813193F72E}"/>
              </a:ext>
            </a:extLst>
          </p:cNvPr>
          <p:cNvGrpSpPr/>
          <p:nvPr/>
        </p:nvGrpSpPr>
        <p:grpSpPr>
          <a:xfrm>
            <a:off x="-628650" y="0"/>
            <a:ext cx="2237117" cy="6858000"/>
            <a:chOff x="0" y="0"/>
            <a:chExt cx="2237117" cy="6858000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0082AA72-1521-81FA-CD4C-CCDEFA2D4819}"/>
                </a:ext>
              </a:extLst>
            </p:cNvPr>
            <p:cNvSpPr/>
            <p:nvPr/>
          </p:nvSpPr>
          <p:spPr>
            <a:xfrm>
              <a:off x="0" y="0"/>
              <a:ext cx="2041585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                  Table of       	contents</a:t>
              </a:r>
            </a:p>
          </p:txBody>
        </p:sp>
        <p:sp>
          <p:nvSpPr>
            <p:cNvPr id="38" name="Triángulo isósceles 37">
              <a:extLst>
                <a:ext uri="{FF2B5EF4-FFF2-40B4-BE49-F238E27FC236}">
                  <a16:creationId xmlns:a16="http://schemas.microsoft.com/office/drawing/2014/main" id="{C1E84833-75FA-F545-7009-ADF09BE4E74C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C0BEA45-A416-B0C3-E85A-7AD8BE70D647}"/>
              </a:ext>
            </a:extLst>
          </p:cNvPr>
          <p:cNvSpPr txBox="1"/>
          <p:nvPr/>
        </p:nvSpPr>
        <p:spPr>
          <a:xfrm>
            <a:off x="1970911" y="2218254"/>
            <a:ext cx="119915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latin typeface="Bahnschrift Condensed" panose="020B0502040204020203" pitchFamily="34" charset="0"/>
              </a:rPr>
              <a:t>Thank you for your attention</a:t>
            </a:r>
            <a:br>
              <a:rPr lang="en-US" sz="5400" dirty="0">
                <a:latin typeface="Bahnschrift Condensed" panose="020B0502040204020203" pitchFamily="34" charset="0"/>
              </a:rPr>
            </a:br>
            <a:r>
              <a:rPr lang="es-ES" sz="5400" dirty="0">
                <a:latin typeface="Bahnschrift Condensed" panose="020B0502040204020203" pitchFamily="34" charset="0"/>
              </a:rPr>
              <a:t> 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64F417B-BB4F-6540-98F2-6AE82AE80F19}"/>
              </a:ext>
            </a:extLst>
          </p:cNvPr>
          <p:cNvSpPr txBox="1"/>
          <p:nvPr/>
        </p:nvSpPr>
        <p:spPr>
          <a:xfrm>
            <a:off x="8508129" y="5855669"/>
            <a:ext cx="6473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Author: Jon Rodriguez Gonzalez</a:t>
            </a:r>
          </a:p>
          <a:p>
            <a:r>
              <a:rPr lang="en-GB" dirty="0"/>
              <a:t>Degree: Physics</a:t>
            </a:r>
          </a:p>
          <a:p>
            <a:r>
              <a:rPr lang="en-GB" dirty="0"/>
              <a:t>Academic year: 2024-2025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91E226-AE36-D43C-57B7-C6881F446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050" y="79383"/>
            <a:ext cx="2647950" cy="98999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A8D2CFA-1845-6E11-BFAA-4A2774D24272}"/>
              </a:ext>
            </a:extLst>
          </p:cNvPr>
          <p:cNvSpPr txBox="1"/>
          <p:nvPr/>
        </p:nvSpPr>
        <p:spPr>
          <a:xfrm>
            <a:off x="2489169" y="6351885"/>
            <a:ext cx="6473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SDG: 8,9,10,17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1CFE965-43AF-61DB-6F78-761AE3FBA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607" y="6159500"/>
            <a:ext cx="835553" cy="698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760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 dir="r"/>
      </p:transition>
    </mc:Choice>
    <mc:Fallback xmlns="">
      <p:transition spd="slow">
        <p:cover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1DD83-1EC3-E329-2FE9-36C3A4504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ángulo 36">
            <a:extLst>
              <a:ext uri="{FF2B5EF4-FFF2-40B4-BE49-F238E27FC236}">
                <a16:creationId xmlns:a16="http://schemas.microsoft.com/office/drawing/2014/main" id="{21C9F7FE-84CA-3A4D-C90F-20FB7891F091}"/>
              </a:ext>
            </a:extLst>
          </p:cNvPr>
          <p:cNvSpPr/>
          <p:nvPr/>
        </p:nvSpPr>
        <p:spPr>
          <a:xfrm>
            <a:off x="10138914" y="0"/>
            <a:ext cx="2099094" cy="712651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noProof="1"/>
              <a:t>SDG</a:t>
            </a:r>
            <a:endParaRPr lang="en-GB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55EF7328-EB00-EA49-3614-4A2AFB127918}"/>
              </a:ext>
            </a:extLst>
          </p:cNvPr>
          <p:cNvGrpSpPr/>
          <p:nvPr/>
        </p:nvGrpSpPr>
        <p:grpSpPr>
          <a:xfrm>
            <a:off x="10109884" y="0"/>
            <a:ext cx="2202612" cy="7126512"/>
            <a:chOff x="8131835" y="0"/>
            <a:chExt cx="2202612" cy="6858000"/>
          </a:xfrm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115AF3CD-BD6F-EA1E-BF9A-4F01BF9CEF6A}"/>
                </a:ext>
              </a:extLst>
            </p:cNvPr>
            <p:cNvSpPr/>
            <p:nvPr/>
          </p:nvSpPr>
          <p:spPr>
            <a:xfrm>
              <a:off x="8131835" y="0"/>
              <a:ext cx="2024332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Conclusions</a:t>
              </a:r>
              <a:endParaRPr lang="en-GB" dirty="0"/>
            </a:p>
          </p:txBody>
        </p:sp>
        <p:sp>
          <p:nvSpPr>
            <p:cNvPr id="42" name="Triángulo isósceles 41">
              <a:extLst>
                <a:ext uri="{FF2B5EF4-FFF2-40B4-BE49-F238E27FC236}">
                  <a16:creationId xmlns:a16="http://schemas.microsoft.com/office/drawing/2014/main" id="{F0790EDC-06CF-EBAD-7316-A659A7F8023B}"/>
                </a:ext>
              </a:extLst>
            </p:cNvPr>
            <p:cNvSpPr/>
            <p:nvPr/>
          </p:nvSpPr>
          <p:spPr>
            <a:xfrm rot="5400000">
              <a:off x="10069903" y="362308"/>
              <a:ext cx="333555" cy="19553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13D9F6A0-CA2F-22CC-7E8E-6644702921F5}"/>
              </a:ext>
            </a:extLst>
          </p:cNvPr>
          <p:cNvGrpSpPr/>
          <p:nvPr/>
        </p:nvGrpSpPr>
        <p:grpSpPr>
          <a:xfrm>
            <a:off x="10121658" y="0"/>
            <a:ext cx="2116350" cy="7126513"/>
            <a:chOff x="6199516" y="0"/>
            <a:chExt cx="211635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F333A3FF-4280-BC0D-EB70-3D2F4EBFD453}"/>
                </a:ext>
              </a:extLst>
            </p:cNvPr>
            <p:cNvSpPr/>
            <p:nvPr/>
          </p:nvSpPr>
          <p:spPr>
            <a:xfrm>
              <a:off x="6199516" y="0"/>
              <a:ext cx="192081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41" name="Triángulo isósceles 40">
              <a:extLst>
                <a:ext uri="{FF2B5EF4-FFF2-40B4-BE49-F238E27FC236}">
                  <a16:creationId xmlns:a16="http://schemas.microsoft.com/office/drawing/2014/main" id="{510CB6D3-BFD8-4DE5-B529-099047BA359B}"/>
                </a:ext>
              </a:extLst>
            </p:cNvPr>
            <p:cNvSpPr/>
            <p:nvPr/>
          </p:nvSpPr>
          <p:spPr>
            <a:xfrm rot="5400000">
              <a:off x="8051322" y="362308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F538AE3E-BC57-7491-D4DF-8BCAE096DB88}"/>
              </a:ext>
            </a:extLst>
          </p:cNvPr>
          <p:cNvGrpSpPr/>
          <p:nvPr/>
        </p:nvGrpSpPr>
        <p:grpSpPr>
          <a:xfrm>
            <a:off x="9937631" y="0"/>
            <a:ext cx="2254369" cy="7126514"/>
            <a:chOff x="4152182" y="0"/>
            <a:chExt cx="2254369" cy="6858000"/>
          </a:xfrm>
        </p:grpSpPr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A9159AEF-2D92-5F0C-4265-F5BA07855002}"/>
                </a:ext>
              </a:extLst>
            </p:cNvPr>
            <p:cNvSpPr/>
            <p:nvPr/>
          </p:nvSpPr>
          <p:spPr>
            <a:xfrm>
              <a:off x="4152182" y="0"/>
              <a:ext cx="2041585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Stochastic models in finance</a:t>
              </a:r>
            </a:p>
          </p:txBody>
        </p:sp>
        <p:sp>
          <p:nvSpPr>
            <p:cNvPr id="40" name="Triángulo isósceles 39">
              <a:extLst>
                <a:ext uri="{FF2B5EF4-FFF2-40B4-BE49-F238E27FC236}">
                  <a16:creationId xmlns:a16="http://schemas.microsoft.com/office/drawing/2014/main" id="{1F9E2D2F-9357-21CC-E967-02E25F799415}"/>
                </a:ext>
              </a:extLst>
            </p:cNvPr>
            <p:cNvSpPr/>
            <p:nvPr/>
          </p:nvSpPr>
          <p:spPr>
            <a:xfrm rot="5400000">
              <a:off x="6142007" y="362308"/>
              <a:ext cx="333555" cy="195533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20ACB834-F4AC-407F-13D2-AD356288B2ED}"/>
              </a:ext>
            </a:extLst>
          </p:cNvPr>
          <p:cNvGrpSpPr/>
          <p:nvPr/>
        </p:nvGrpSpPr>
        <p:grpSpPr>
          <a:xfrm>
            <a:off x="9828086" y="0"/>
            <a:ext cx="2294767" cy="7126514"/>
            <a:chOff x="2041585" y="0"/>
            <a:chExt cx="2294767" cy="6858000"/>
          </a:xfrm>
        </p:grpSpPr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434D8AF5-5C9B-23C1-8D41-0ADF08549AC1}"/>
                </a:ext>
              </a:extLst>
            </p:cNvPr>
            <p:cNvSpPr/>
            <p:nvPr/>
          </p:nvSpPr>
          <p:spPr>
            <a:xfrm>
              <a:off x="2041585" y="0"/>
              <a:ext cx="2116347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The Importance of Stochastic models</a:t>
              </a:r>
            </a:p>
          </p:txBody>
        </p:sp>
        <p:sp>
          <p:nvSpPr>
            <p:cNvPr id="39" name="Triángulo isósceles 38">
              <a:extLst>
                <a:ext uri="{FF2B5EF4-FFF2-40B4-BE49-F238E27FC236}">
                  <a16:creationId xmlns:a16="http://schemas.microsoft.com/office/drawing/2014/main" id="{64115604-FC11-3172-2CF9-CFFCBA50DB6D}"/>
                </a:ext>
              </a:extLst>
            </p:cNvPr>
            <p:cNvSpPr/>
            <p:nvPr/>
          </p:nvSpPr>
          <p:spPr>
            <a:xfrm rot="5400000">
              <a:off x="4071808" y="362307"/>
              <a:ext cx="333555" cy="19553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92520729-0238-52B7-2A7A-53D7F98DB02B}"/>
              </a:ext>
            </a:extLst>
          </p:cNvPr>
          <p:cNvSpPr/>
          <p:nvPr/>
        </p:nvSpPr>
        <p:spPr>
          <a:xfrm>
            <a:off x="-660680" y="-144735"/>
            <a:ext cx="12973175" cy="11785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noProof="1"/>
              <a:t>Introduction </a:t>
            </a:r>
          </a:p>
          <a:p>
            <a:pPr algn="ctr"/>
            <a:endParaRPr lang="en-GB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4305E53-4B5E-828F-1054-1BEBF796E426}"/>
              </a:ext>
            </a:extLst>
          </p:cNvPr>
          <p:cNvSpPr/>
          <p:nvPr/>
        </p:nvSpPr>
        <p:spPr>
          <a:xfrm>
            <a:off x="-1" y="986971"/>
            <a:ext cx="12623321" cy="601617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Marcador de contenido 18">
            <a:extLst>
              <a:ext uri="{FF2B5EF4-FFF2-40B4-BE49-F238E27FC236}">
                <a16:creationId xmlns:a16="http://schemas.microsoft.com/office/drawing/2014/main" id="{2AC0BD6D-F99F-F0EC-D12A-3F8FCBA6F330}"/>
              </a:ext>
            </a:extLst>
          </p:cNvPr>
          <p:cNvSpPr txBox="1">
            <a:spLocks/>
          </p:cNvSpPr>
          <p:nvPr/>
        </p:nvSpPr>
        <p:spPr>
          <a:xfrm>
            <a:off x="2637252" y="729001"/>
            <a:ext cx="1944000" cy="2491528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vert="horz" lIns="0" tIns="133200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noProof="1"/>
              <a:t>Describe the basic models from Econophysics</a:t>
            </a:r>
          </a:p>
        </p:txBody>
      </p:sp>
      <p:sp>
        <p:nvSpPr>
          <p:cNvPr id="16" name="Marcador de texto 21">
            <a:extLst>
              <a:ext uri="{FF2B5EF4-FFF2-40B4-BE49-F238E27FC236}">
                <a16:creationId xmlns:a16="http://schemas.microsoft.com/office/drawing/2014/main" id="{EEEB76D1-AE1F-4C06-77F5-68701A73381F}"/>
              </a:ext>
            </a:extLst>
          </p:cNvPr>
          <p:cNvSpPr txBox="1">
            <a:spLocks/>
          </p:cNvSpPr>
          <p:nvPr/>
        </p:nvSpPr>
        <p:spPr>
          <a:xfrm>
            <a:off x="3195252" y="10338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i="1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noProof="1"/>
              <a:t>1</a:t>
            </a:r>
          </a:p>
        </p:txBody>
      </p:sp>
      <p:sp>
        <p:nvSpPr>
          <p:cNvPr id="17" name="Marcador de texto 19">
            <a:extLst>
              <a:ext uri="{FF2B5EF4-FFF2-40B4-BE49-F238E27FC236}">
                <a16:creationId xmlns:a16="http://schemas.microsoft.com/office/drawing/2014/main" id="{F10DB4C3-04E5-2781-7EFD-A9B4EEF730C5}"/>
              </a:ext>
            </a:extLst>
          </p:cNvPr>
          <p:cNvSpPr txBox="1">
            <a:spLocks/>
          </p:cNvSpPr>
          <p:nvPr/>
        </p:nvSpPr>
        <p:spPr>
          <a:xfrm>
            <a:off x="4770508" y="729000"/>
            <a:ext cx="1943100" cy="2491528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vert="horz" lIns="0" tIns="133200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noProof="1"/>
              <a:t>Evolve towards innovative approaches</a:t>
            </a:r>
          </a:p>
        </p:txBody>
      </p:sp>
      <p:sp>
        <p:nvSpPr>
          <p:cNvPr id="18" name="Marcador de texto 22">
            <a:extLst>
              <a:ext uri="{FF2B5EF4-FFF2-40B4-BE49-F238E27FC236}">
                <a16:creationId xmlns:a16="http://schemas.microsoft.com/office/drawing/2014/main" id="{CCCD0308-EF15-803E-38CC-9C09BCC9D040}"/>
              </a:ext>
            </a:extLst>
          </p:cNvPr>
          <p:cNvSpPr txBox="1">
            <a:spLocks/>
          </p:cNvSpPr>
          <p:nvPr/>
        </p:nvSpPr>
        <p:spPr>
          <a:xfrm>
            <a:off x="5328058" y="10338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i="1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noProof="1"/>
              <a:t>2</a:t>
            </a:r>
          </a:p>
        </p:txBody>
      </p:sp>
      <p:sp>
        <p:nvSpPr>
          <p:cNvPr id="19" name="Marcador de texto 20">
            <a:extLst>
              <a:ext uri="{FF2B5EF4-FFF2-40B4-BE49-F238E27FC236}">
                <a16:creationId xmlns:a16="http://schemas.microsoft.com/office/drawing/2014/main" id="{8AA3F88C-5BB7-79EB-D7B6-C3E98F002D9E}"/>
              </a:ext>
            </a:extLst>
          </p:cNvPr>
          <p:cNvSpPr txBox="1">
            <a:spLocks/>
          </p:cNvSpPr>
          <p:nvPr/>
        </p:nvSpPr>
        <p:spPr>
          <a:xfrm>
            <a:off x="6902865" y="729000"/>
            <a:ext cx="1943100" cy="2491528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vert="horz" lIns="0" tIns="133200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noProof="1"/>
              <a:t>Guide our way trough with illustrative Python simluations</a:t>
            </a:r>
          </a:p>
        </p:txBody>
      </p:sp>
      <p:sp>
        <p:nvSpPr>
          <p:cNvPr id="20" name="Marcador de texto 23">
            <a:extLst>
              <a:ext uri="{FF2B5EF4-FFF2-40B4-BE49-F238E27FC236}">
                <a16:creationId xmlns:a16="http://schemas.microsoft.com/office/drawing/2014/main" id="{2B6F2084-4C63-8570-8A48-38ACF26486C4}"/>
              </a:ext>
            </a:extLst>
          </p:cNvPr>
          <p:cNvSpPr txBox="1">
            <a:spLocks/>
          </p:cNvSpPr>
          <p:nvPr/>
        </p:nvSpPr>
        <p:spPr>
          <a:xfrm>
            <a:off x="7460415" y="10338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i="1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noProof="1"/>
              <a:t>3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129D899-2FD2-9739-0E96-71F95E2A74F3}"/>
              </a:ext>
            </a:extLst>
          </p:cNvPr>
          <p:cNvSpPr/>
          <p:nvPr/>
        </p:nvSpPr>
        <p:spPr>
          <a:xfrm>
            <a:off x="-195654" y="3220528"/>
            <a:ext cx="11875424" cy="100874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noProof="1"/>
              <a:t>Motivation </a:t>
            </a:r>
          </a:p>
          <a:p>
            <a:pPr algn="ctr"/>
            <a:endParaRPr lang="en-GB" dirty="0"/>
          </a:p>
        </p:txBody>
      </p:sp>
      <p:sp>
        <p:nvSpPr>
          <p:cNvPr id="46" name="Marcador de contenido 18">
            <a:extLst>
              <a:ext uri="{FF2B5EF4-FFF2-40B4-BE49-F238E27FC236}">
                <a16:creationId xmlns:a16="http://schemas.microsoft.com/office/drawing/2014/main" id="{1FFF21F6-3F40-FC2F-D0C7-AA517FC1D705}"/>
              </a:ext>
            </a:extLst>
          </p:cNvPr>
          <p:cNvSpPr txBox="1">
            <a:spLocks/>
          </p:cNvSpPr>
          <p:nvPr/>
        </p:nvSpPr>
        <p:spPr>
          <a:xfrm>
            <a:off x="2620001" y="4158000"/>
            <a:ext cx="1944000" cy="25476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vert="horz" lIns="0" tIns="133200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noProof="1"/>
              <a:t>Urge to describe complex phenomena</a:t>
            </a:r>
          </a:p>
        </p:txBody>
      </p:sp>
      <p:sp>
        <p:nvSpPr>
          <p:cNvPr id="47" name="Marcador de texto 21">
            <a:extLst>
              <a:ext uri="{FF2B5EF4-FFF2-40B4-BE49-F238E27FC236}">
                <a16:creationId xmlns:a16="http://schemas.microsoft.com/office/drawing/2014/main" id="{65B16770-EC81-95AD-2C2B-5FC81CC62B0D}"/>
              </a:ext>
            </a:extLst>
          </p:cNvPr>
          <p:cNvSpPr txBox="1">
            <a:spLocks/>
          </p:cNvSpPr>
          <p:nvPr/>
        </p:nvSpPr>
        <p:spPr>
          <a:xfrm>
            <a:off x="3178001" y="44628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i="1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noProof="1"/>
              <a:t>1</a:t>
            </a:r>
          </a:p>
        </p:txBody>
      </p:sp>
      <p:sp>
        <p:nvSpPr>
          <p:cNvPr id="48" name="Marcador de texto 19">
            <a:extLst>
              <a:ext uri="{FF2B5EF4-FFF2-40B4-BE49-F238E27FC236}">
                <a16:creationId xmlns:a16="http://schemas.microsoft.com/office/drawing/2014/main" id="{CC23A324-AB4B-BF61-7ED5-AB087AEE25F7}"/>
              </a:ext>
            </a:extLst>
          </p:cNvPr>
          <p:cNvSpPr txBox="1">
            <a:spLocks/>
          </p:cNvSpPr>
          <p:nvPr/>
        </p:nvSpPr>
        <p:spPr>
          <a:xfrm>
            <a:off x="4753257" y="4158000"/>
            <a:ext cx="1943100" cy="2547599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vert="horz" lIns="0" tIns="133200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noProof="1"/>
              <a:t>Continuity of past work from Naia Ormaza</a:t>
            </a:r>
          </a:p>
        </p:txBody>
      </p:sp>
      <p:sp>
        <p:nvSpPr>
          <p:cNvPr id="49" name="Marcador de texto 22">
            <a:extLst>
              <a:ext uri="{FF2B5EF4-FFF2-40B4-BE49-F238E27FC236}">
                <a16:creationId xmlns:a16="http://schemas.microsoft.com/office/drawing/2014/main" id="{10EB9222-70AB-F79B-D7F8-F79CF78AD521}"/>
              </a:ext>
            </a:extLst>
          </p:cNvPr>
          <p:cNvSpPr txBox="1">
            <a:spLocks/>
          </p:cNvSpPr>
          <p:nvPr/>
        </p:nvSpPr>
        <p:spPr>
          <a:xfrm>
            <a:off x="5310807" y="44628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i="1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noProof="1"/>
              <a:t>2</a:t>
            </a:r>
          </a:p>
        </p:txBody>
      </p:sp>
      <p:sp>
        <p:nvSpPr>
          <p:cNvPr id="50" name="Marcador de texto 20">
            <a:extLst>
              <a:ext uri="{FF2B5EF4-FFF2-40B4-BE49-F238E27FC236}">
                <a16:creationId xmlns:a16="http://schemas.microsoft.com/office/drawing/2014/main" id="{022F034A-1005-ACD9-563B-FF9BEFF73E52}"/>
              </a:ext>
            </a:extLst>
          </p:cNvPr>
          <p:cNvSpPr txBox="1">
            <a:spLocks/>
          </p:cNvSpPr>
          <p:nvPr/>
        </p:nvSpPr>
        <p:spPr>
          <a:xfrm>
            <a:off x="6885614" y="4158000"/>
            <a:ext cx="1943100" cy="2547599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vert="horz" lIns="0" tIns="133200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noProof="1"/>
              <a:t>Interdisciplinary applications of physics</a:t>
            </a:r>
          </a:p>
        </p:txBody>
      </p:sp>
      <p:sp>
        <p:nvSpPr>
          <p:cNvPr id="51" name="Marcador de texto 23">
            <a:extLst>
              <a:ext uri="{FF2B5EF4-FFF2-40B4-BE49-F238E27FC236}">
                <a16:creationId xmlns:a16="http://schemas.microsoft.com/office/drawing/2014/main" id="{6D39D6A0-4560-B2B3-96EE-FCD1D574A44B}"/>
              </a:ext>
            </a:extLst>
          </p:cNvPr>
          <p:cNvSpPr txBox="1">
            <a:spLocks/>
          </p:cNvSpPr>
          <p:nvPr/>
        </p:nvSpPr>
        <p:spPr>
          <a:xfrm>
            <a:off x="7443164" y="44628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i="1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noProof="1"/>
              <a:t>3</a:t>
            </a:r>
          </a:p>
        </p:txBody>
      </p:sp>
      <p:sp>
        <p:nvSpPr>
          <p:cNvPr id="2" name="Triángulo isósceles 1">
            <a:extLst>
              <a:ext uri="{FF2B5EF4-FFF2-40B4-BE49-F238E27FC236}">
                <a16:creationId xmlns:a16="http://schemas.microsoft.com/office/drawing/2014/main" id="{C5E064CF-8353-9C0A-52FA-6A0A1F207B9D}"/>
              </a:ext>
            </a:extLst>
          </p:cNvPr>
          <p:cNvSpPr/>
          <p:nvPr/>
        </p:nvSpPr>
        <p:spPr>
          <a:xfrm rot="5400000">
            <a:off x="11782898" y="395719"/>
            <a:ext cx="346615" cy="195533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1C61A38-8073-4716-255A-A02F96E993E0}"/>
              </a:ext>
            </a:extLst>
          </p:cNvPr>
          <p:cNvCxnSpPr>
            <a:cxnSpLocks/>
          </p:cNvCxnSpPr>
          <p:nvPr/>
        </p:nvCxnSpPr>
        <p:spPr>
          <a:xfrm>
            <a:off x="480150" y="578242"/>
            <a:ext cx="109354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945F5295-6770-900D-D3E6-8CB54E6108BB}"/>
              </a:ext>
            </a:extLst>
          </p:cNvPr>
          <p:cNvCxnSpPr>
            <a:cxnSpLocks/>
          </p:cNvCxnSpPr>
          <p:nvPr/>
        </p:nvCxnSpPr>
        <p:spPr>
          <a:xfrm>
            <a:off x="443098" y="3861132"/>
            <a:ext cx="1090351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674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545FA-D8B9-0A5A-574A-C196A57CB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AE361641-A9F2-6AE3-4D3B-698C0CC94829}"/>
              </a:ext>
            </a:extLst>
          </p:cNvPr>
          <p:cNvGrpSpPr/>
          <p:nvPr/>
        </p:nvGrpSpPr>
        <p:grpSpPr>
          <a:xfrm>
            <a:off x="9563819" y="-1"/>
            <a:ext cx="2800710" cy="7126512"/>
            <a:chOff x="8131835" y="0"/>
            <a:chExt cx="2202612" cy="6858000"/>
          </a:xfrm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4471D0DC-E9D8-0003-7E5D-872438435899}"/>
                </a:ext>
              </a:extLst>
            </p:cNvPr>
            <p:cNvSpPr/>
            <p:nvPr/>
          </p:nvSpPr>
          <p:spPr>
            <a:xfrm>
              <a:off x="8131835" y="0"/>
              <a:ext cx="2070190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noProof="1"/>
                <a:t>Conclusions</a:t>
              </a:r>
              <a:endParaRPr lang="en-GB" sz="2800" dirty="0"/>
            </a:p>
          </p:txBody>
        </p:sp>
        <p:sp>
          <p:nvSpPr>
            <p:cNvPr id="42" name="Triángulo isósceles 41">
              <a:extLst>
                <a:ext uri="{FF2B5EF4-FFF2-40B4-BE49-F238E27FC236}">
                  <a16:creationId xmlns:a16="http://schemas.microsoft.com/office/drawing/2014/main" id="{1D09FD98-1F2A-ED59-2D03-5CA805E26B7A}"/>
                </a:ext>
              </a:extLst>
            </p:cNvPr>
            <p:cNvSpPr/>
            <p:nvPr/>
          </p:nvSpPr>
          <p:spPr>
            <a:xfrm rot="5400000">
              <a:off x="10069903" y="362308"/>
              <a:ext cx="333555" cy="19553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FEEA9414-0F65-5F8B-C905-92224C9A294F}"/>
              </a:ext>
            </a:extLst>
          </p:cNvPr>
          <p:cNvGrpSpPr/>
          <p:nvPr/>
        </p:nvGrpSpPr>
        <p:grpSpPr>
          <a:xfrm>
            <a:off x="7039155" y="-1"/>
            <a:ext cx="2716616" cy="7126512"/>
            <a:chOff x="7039155" y="-1"/>
            <a:chExt cx="2651186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73EDF440-D269-69F3-D94C-B59BF76C12EB}"/>
                </a:ext>
              </a:extLst>
            </p:cNvPr>
            <p:cNvSpPr/>
            <p:nvPr/>
          </p:nvSpPr>
          <p:spPr>
            <a:xfrm>
              <a:off x="7039155" y="-1"/>
              <a:ext cx="2455653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41" name="Triángulo isósceles 40">
              <a:extLst>
                <a:ext uri="{FF2B5EF4-FFF2-40B4-BE49-F238E27FC236}">
                  <a16:creationId xmlns:a16="http://schemas.microsoft.com/office/drawing/2014/main" id="{691A4AB2-77C4-5775-1319-3A8CCAEA7AE3}"/>
                </a:ext>
              </a:extLst>
            </p:cNvPr>
            <p:cNvSpPr/>
            <p:nvPr/>
          </p:nvSpPr>
          <p:spPr>
            <a:xfrm rot="5400000">
              <a:off x="9425797" y="362305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3E0FF896-BCA2-CF93-D955-B08A0BCFE372}"/>
              </a:ext>
            </a:extLst>
          </p:cNvPr>
          <p:cNvGrpSpPr/>
          <p:nvPr/>
        </p:nvGrpSpPr>
        <p:grpSpPr>
          <a:xfrm>
            <a:off x="4597243" y="0"/>
            <a:ext cx="2685693" cy="7126514"/>
            <a:chOff x="4152182" y="0"/>
            <a:chExt cx="2237117" cy="6858000"/>
          </a:xfrm>
        </p:grpSpPr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BED5AE82-B76F-9EEB-F973-55450D3B5623}"/>
                </a:ext>
              </a:extLst>
            </p:cNvPr>
            <p:cNvSpPr/>
            <p:nvPr/>
          </p:nvSpPr>
          <p:spPr>
            <a:xfrm>
              <a:off x="4152182" y="0"/>
              <a:ext cx="2041585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noProof="1"/>
                <a:t>Stochastic models in finance</a:t>
              </a:r>
            </a:p>
          </p:txBody>
        </p:sp>
        <p:sp>
          <p:nvSpPr>
            <p:cNvPr id="40" name="Triángulo isósceles 39">
              <a:extLst>
                <a:ext uri="{FF2B5EF4-FFF2-40B4-BE49-F238E27FC236}">
                  <a16:creationId xmlns:a16="http://schemas.microsoft.com/office/drawing/2014/main" id="{874017D9-4DCA-06EE-88E4-C35259B56EC2}"/>
                </a:ext>
              </a:extLst>
            </p:cNvPr>
            <p:cNvSpPr/>
            <p:nvPr/>
          </p:nvSpPr>
          <p:spPr>
            <a:xfrm rot="5400000">
              <a:off x="6124755" y="362306"/>
              <a:ext cx="333555" cy="195533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032C2A84-6217-0F9A-0638-EB5B66EB29AF}"/>
              </a:ext>
            </a:extLst>
          </p:cNvPr>
          <p:cNvGrpSpPr/>
          <p:nvPr/>
        </p:nvGrpSpPr>
        <p:grpSpPr>
          <a:xfrm>
            <a:off x="2150631" y="-3"/>
            <a:ext cx="2638563" cy="7126514"/>
            <a:chOff x="2041584" y="0"/>
            <a:chExt cx="2306131" cy="6858000"/>
          </a:xfrm>
        </p:grpSpPr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28144A00-FA81-E8D8-5AC9-771E6537DCFE}"/>
                </a:ext>
              </a:extLst>
            </p:cNvPr>
            <p:cNvSpPr/>
            <p:nvPr/>
          </p:nvSpPr>
          <p:spPr>
            <a:xfrm>
              <a:off x="2041584" y="0"/>
              <a:ext cx="2138363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noProof="1"/>
                <a:t>The Importance of Stochastic models</a:t>
              </a:r>
            </a:p>
          </p:txBody>
        </p:sp>
        <p:sp>
          <p:nvSpPr>
            <p:cNvPr id="39" name="Triángulo isósceles 38">
              <a:extLst>
                <a:ext uri="{FF2B5EF4-FFF2-40B4-BE49-F238E27FC236}">
                  <a16:creationId xmlns:a16="http://schemas.microsoft.com/office/drawing/2014/main" id="{8F2C4954-036F-579F-070F-C86389EE67C5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6DA82B90-9F7B-47B8-27EA-6D11AA496D38}"/>
              </a:ext>
            </a:extLst>
          </p:cNvPr>
          <p:cNvGrpSpPr/>
          <p:nvPr/>
        </p:nvGrpSpPr>
        <p:grpSpPr>
          <a:xfrm>
            <a:off x="-61240" y="-3"/>
            <a:ext cx="2414843" cy="7126514"/>
            <a:chOff x="0" y="0"/>
            <a:chExt cx="2237117" cy="6858000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DE498DF5-72A0-607B-D820-9E48C6885AE1}"/>
                </a:ext>
              </a:extLst>
            </p:cNvPr>
            <p:cNvSpPr/>
            <p:nvPr/>
          </p:nvSpPr>
          <p:spPr>
            <a:xfrm>
              <a:off x="0" y="0"/>
              <a:ext cx="2041585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noProof="1"/>
                <a:t>Introduction / Motivation</a:t>
              </a:r>
            </a:p>
          </p:txBody>
        </p:sp>
        <p:sp>
          <p:nvSpPr>
            <p:cNvPr id="38" name="Triángulo isósceles 37">
              <a:extLst>
                <a:ext uri="{FF2B5EF4-FFF2-40B4-BE49-F238E27FC236}">
                  <a16:creationId xmlns:a16="http://schemas.microsoft.com/office/drawing/2014/main" id="{39CFEB3E-F0B2-EC23-A0CD-AB40CDCDCF70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61162244"/>
      </p:ext>
    </p:extLst>
  </p:cSld>
  <p:clrMapOvr>
    <a:masterClrMapping/>
  </p:clrMapOvr>
  <p:transition spd="slow">
    <p:cover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82032-E6FF-5CBB-63BC-D28E33ADD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50CB5042-3B5A-C396-F415-A5ED625F94E3}"/>
              </a:ext>
            </a:extLst>
          </p:cNvPr>
          <p:cNvGrpSpPr/>
          <p:nvPr/>
        </p:nvGrpSpPr>
        <p:grpSpPr>
          <a:xfrm>
            <a:off x="-88324" y="0"/>
            <a:ext cx="1922732" cy="6858000"/>
            <a:chOff x="944017" y="0"/>
            <a:chExt cx="2266734" cy="6858000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B49D9C1D-E3C7-F3C4-745F-CA70195E7510}"/>
                </a:ext>
              </a:extLst>
            </p:cNvPr>
            <p:cNvSpPr/>
            <p:nvPr/>
          </p:nvSpPr>
          <p:spPr>
            <a:xfrm>
              <a:off x="944017" y="0"/>
              <a:ext cx="2099094" cy="68580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SDG</a:t>
              </a:r>
              <a:endParaRPr lang="en-GB" dirty="0"/>
            </a:p>
          </p:txBody>
        </p:sp>
        <p:sp>
          <p:nvSpPr>
            <p:cNvPr id="12" name="Triángulo isósceles 11">
              <a:extLst>
                <a:ext uri="{FF2B5EF4-FFF2-40B4-BE49-F238E27FC236}">
                  <a16:creationId xmlns:a16="http://schemas.microsoft.com/office/drawing/2014/main" id="{1193DC3E-E66A-C2D5-6B05-99E6F329B21F}"/>
                </a:ext>
              </a:extLst>
            </p:cNvPr>
            <p:cNvSpPr/>
            <p:nvPr/>
          </p:nvSpPr>
          <p:spPr>
            <a:xfrm rot="5400000">
              <a:off x="2996851" y="376254"/>
              <a:ext cx="260159" cy="167640"/>
            </a:xfrm>
            <a:prstGeom prst="triangl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314357D-DA0E-0607-CBCA-866C7E252FBC}"/>
              </a:ext>
            </a:extLst>
          </p:cNvPr>
          <p:cNvGrpSpPr/>
          <p:nvPr/>
        </p:nvGrpSpPr>
        <p:grpSpPr>
          <a:xfrm>
            <a:off x="167640" y="0"/>
            <a:ext cx="1602645" cy="6858000"/>
            <a:chOff x="6199516" y="0"/>
            <a:chExt cx="2116350" cy="6858000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CF99B23C-7E4F-1F22-4D76-5C71673E3056}"/>
                </a:ext>
              </a:extLst>
            </p:cNvPr>
            <p:cNvSpPr/>
            <p:nvPr/>
          </p:nvSpPr>
          <p:spPr>
            <a:xfrm>
              <a:off x="6199516" y="0"/>
              <a:ext cx="192081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15" name="Triángulo isósceles 14">
              <a:extLst>
                <a:ext uri="{FF2B5EF4-FFF2-40B4-BE49-F238E27FC236}">
                  <a16:creationId xmlns:a16="http://schemas.microsoft.com/office/drawing/2014/main" id="{FF7FEEFE-2B9A-BFBF-8592-77B73E91CB63}"/>
                </a:ext>
              </a:extLst>
            </p:cNvPr>
            <p:cNvSpPr/>
            <p:nvPr/>
          </p:nvSpPr>
          <p:spPr>
            <a:xfrm rot="5400000">
              <a:off x="8051322" y="362308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B4CEA4CF-422A-2642-49B4-AB751A247124}"/>
              </a:ext>
            </a:extLst>
          </p:cNvPr>
          <p:cNvGrpSpPr/>
          <p:nvPr/>
        </p:nvGrpSpPr>
        <p:grpSpPr>
          <a:xfrm>
            <a:off x="71123" y="0"/>
            <a:ext cx="1629361" cy="6858000"/>
            <a:chOff x="2041585" y="0"/>
            <a:chExt cx="2306130" cy="6858000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EB157CDC-866F-AEB6-D481-C6A0DF448301}"/>
                </a:ext>
              </a:extLst>
            </p:cNvPr>
            <p:cNvSpPr/>
            <p:nvPr/>
          </p:nvSpPr>
          <p:spPr>
            <a:xfrm>
              <a:off x="2041585" y="0"/>
              <a:ext cx="2116347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The Importance of Stochastic models</a:t>
              </a:r>
            </a:p>
          </p:txBody>
        </p:sp>
        <p:sp>
          <p:nvSpPr>
            <p:cNvPr id="19" name="Triángulo isósceles 18">
              <a:extLst>
                <a:ext uri="{FF2B5EF4-FFF2-40B4-BE49-F238E27FC236}">
                  <a16:creationId xmlns:a16="http://schemas.microsoft.com/office/drawing/2014/main" id="{2E0D8717-BE8C-0794-6202-F748C8F6AE55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E4D83910-B76B-685B-E31C-B412E050EEF4}"/>
              </a:ext>
            </a:extLst>
          </p:cNvPr>
          <p:cNvGrpSpPr/>
          <p:nvPr/>
        </p:nvGrpSpPr>
        <p:grpSpPr>
          <a:xfrm>
            <a:off x="-88324" y="0"/>
            <a:ext cx="1696791" cy="6858000"/>
            <a:chOff x="260916" y="0"/>
            <a:chExt cx="1976201" cy="6858000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21CB3AA0-4A79-4CCA-6BF3-5E9AE5155BD3}"/>
                </a:ext>
              </a:extLst>
            </p:cNvPr>
            <p:cNvSpPr/>
            <p:nvPr/>
          </p:nvSpPr>
          <p:spPr>
            <a:xfrm>
              <a:off x="260916" y="0"/>
              <a:ext cx="1897666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The Importance of Stochastic models</a:t>
              </a:r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DF54389C-9326-A4AA-98C0-890F80321FBB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A5EFADD3-CBCE-8221-53B1-9CDDA6EDCDAF}"/>
              </a:ext>
            </a:extLst>
          </p:cNvPr>
          <p:cNvSpPr txBox="1"/>
          <p:nvPr/>
        </p:nvSpPr>
        <p:spPr>
          <a:xfrm>
            <a:off x="2652801" y="1623957"/>
            <a:ext cx="688639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Classical / Quantum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Brownian motion</a:t>
            </a:r>
          </a:p>
        </p:txBody>
      </p:sp>
    </p:spTree>
    <p:extLst>
      <p:ext uri="{BB962C8B-B14F-4D97-AF65-F5344CB8AC3E}">
        <p14:creationId xmlns:p14="http://schemas.microsoft.com/office/powerpoint/2010/main" val="2387864455"/>
      </p:ext>
    </p:extLst>
  </p:cSld>
  <p:clrMapOvr>
    <a:masterClrMapping/>
  </p:clrMapOvr>
  <p:transition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560F4-279A-C100-0010-0BB00F39F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n 77">
            <a:extLst>
              <a:ext uri="{FF2B5EF4-FFF2-40B4-BE49-F238E27FC236}">
                <a16:creationId xmlns:a16="http://schemas.microsoft.com/office/drawing/2014/main" id="{DB4EE608-8437-3A11-3AAD-6EF0F424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932" y="2347183"/>
            <a:ext cx="4579136" cy="28088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FEF2AC-9156-6E5F-BDE8-BC1171960F09}"/>
              </a:ext>
            </a:extLst>
          </p:cNvPr>
          <p:cNvSpPr txBox="1"/>
          <p:nvPr/>
        </p:nvSpPr>
        <p:spPr>
          <a:xfrm>
            <a:off x="4774260" y="226742"/>
            <a:ext cx="8739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Classical and Quantum noise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725E854D-8620-99D3-A1E2-62916B7AEFAC}"/>
              </a:ext>
            </a:extLst>
          </p:cNvPr>
          <p:cNvCxnSpPr>
            <a:cxnSpLocks/>
          </p:cNvCxnSpPr>
          <p:nvPr/>
        </p:nvCxnSpPr>
        <p:spPr>
          <a:xfrm>
            <a:off x="2259453" y="716355"/>
            <a:ext cx="89290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909BA514-CCF5-AB47-5543-269E93433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584" y="2313262"/>
            <a:ext cx="4569997" cy="2808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1B522105-E572-9D3C-C5CE-9EA53A8D8A4B}"/>
              </a:ext>
            </a:extLst>
          </p:cNvPr>
          <p:cNvGrpSpPr/>
          <p:nvPr/>
        </p:nvGrpSpPr>
        <p:grpSpPr>
          <a:xfrm>
            <a:off x="-88324" y="0"/>
            <a:ext cx="1922732" cy="6858000"/>
            <a:chOff x="944017" y="0"/>
            <a:chExt cx="2266734" cy="6858000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4AC07672-0D37-121A-0FB5-A8D7EADB4A0C}"/>
                </a:ext>
              </a:extLst>
            </p:cNvPr>
            <p:cNvSpPr/>
            <p:nvPr/>
          </p:nvSpPr>
          <p:spPr>
            <a:xfrm>
              <a:off x="944017" y="0"/>
              <a:ext cx="2099094" cy="68580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SDG</a:t>
              </a:r>
              <a:endParaRPr lang="en-GB" dirty="0"/>
            </a:p>
          </p:txBody>
        </p:sp>
        <p:sp>
          <p:nvSpPr>
            <p:cNvPr id="12" name="Triángulo isósceles 11">
              <a:extLst>
                <a:ext uri="{FF2B5EF4-FFF2-40B4-BE49-F238E27FC236}">
                  <a16:creationId xmlns:a16="http://schemas.microsoft.com/office/drawing/2014/main" id="{A7269E82-43F2-4302-5CBE-22D61D03ADDA}"/>
                </a:ext>
              </a:extLst>
            </p:cNvPr>
            <p:cNvSpPr/>
            <p:nvPr/>
          </p:nvSpPr>
          <p:spPr>
            <a:xfrm rot="5400000">
              <a:off x="2996851" y="376254"/>
              <a:ext cx="260159" cy="167640"/>
            </a:xfrm>
            <a:prstGeom prst="triangl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C6D53B6-72C1-9BCD-FD69-F98DE0333072}"/>
              </a:ext>
            </a:extLst>
          </p:cNvPr>
          <p:cNvGrpSpPr/>
          <p:nvPr/>
        </p:nvGrpSpPr>
        <p:grpSpPr>
          <a:xfrm>
            <a:off x="167640" y="0"/>
            <a:ext cx="1602645" cy="6858000"/>
            <a:chOff x="6199516" y="0"/>
            <a:chExt cx="2116350" cy="6858000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AFBD82B8-1947-6ED5-1E03-108FB7566B16}"/>
                </a:ext>
              </a:extLst>
            </p:cNvPr>
            <p:cNvSpPr/>
            <p:nvPr/>
          </p:nvSpPr>
          <p:spPr>
            <a:xfrm>
              <a:off x="6199516" y="0"/>
              <a:ext cx="192081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15" name="Triángulo isósceles 14">
              <a:extLst>
                <a:ext uri="{FF2B5EF4-FFF2-40B4-BE49-F238E27FC236}">
                  <a16:creationId xmlns:a16="http://schemas.microsoft.com/office/drawing/2014/main" id="{EBC25EA8-5441-CFC9-78C7-498ED38ADEAB}"/>
                </a:ext>
              </a:extLst>
            </p:cNvPr>
            <p:cNvSpPr/>
            <p:nvPr/>
          </p:nvSpPr>
          <p:spPr>
            <a:xfrm rot="5400000">
              <a:off x="8051322" y="362308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AEC21485-EEFF-6A3A-2E59-BC42BED6E08A}"/>
              </a:ext>
            </a:extLst>
          </p:cNvPr>
          <p:cNvGrpSpPr/>
          <p:nvPr/>
        </p:nvGrpSpPr>
        <p:grpSpPr>
          <a:xfrm>
            <a:off x="71123" y="0"/>
            <a:ext cx="1629361" cy="6858000"/>
            <a:chOff x="2041585" y="0"/>
            <a:chExt cx="2306130" cy="6858000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A3817E15-1712-3547-FB99-3A95AAEEF18D}"/>
                </a:ext>
              </a:extLst>
            </p:cNvPr>
            <p:cNvSpPr/>
            <p:nvPr/>
          </p:nvSpPr>
          <p:spPr>
            <a:xfrm>
              <a:off x="2041585" y="0"/>
              <a:ext cx="2116347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The Importance of Stochastic models</a:t>
              </a:r>
            </a:p>
          </p:txBody>
        </p:sp>
        <p:sp>
          <p:nvSpPr>
            <p:cNvPr id="19" name="Triángulo isósceles 18">
              <a:extLst>
                <a:ext uri="{FF2B5EF4-FFF2-40B4-BE49-F238E27FC236}">
                  <a16:creationId xmlns:a16="http://schemas.microsoft.com/office/drawing/2014/main" id="{6E479D78-6AD6-5B9B-8FEA-F43A0E11AEAC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6EC88C78-8187-53AC-B96E-F80D4AAA1919}"/>
              </a:ext>
            </a:extLst>
          </p:cNvPr>
          <p:cNvGrpSpPr/>
          <p:nvPr/>
        </p:nvGrpSpPr>
        <p:grpSpPr>
          <a:xfrm>
            <a:off x="-88324" y="0"/>
            <a:ext cx="1696791" cy="6858000"/>
            <a:chOff x="260916" y="0"/>
            <a:chExt cx="1976201" cy="6858000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5418FB8F-8493-1DEC-C641-0A2873C1D862}"/>
                </a:ext>
              </a:extLst>
            </p:cNvPr>
            <p:cNvSpPr/>
            <p:nvPr/>
          </p:nvSpPr>
          <p:spPr>
            <a:xfrm>
              <a:off x="260916" y="0"/>
              <a:ext cx="1897666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The Importance of Stochastic models</a:t>
              </a:r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7DB46186-94F6-6EA8-A3D6-40359FD3EB1C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62F80DD4-94EC-F43B-1C38-368B15D2D4E7}"/>
              </a:ext>
            </a:extLst>
          </p:cNvPr>
          <p:cNvSpPr txBox="1"/>
          <p:nvPr/>
        </p:nvSpPr>
        <p:spPr>
          <a:xfrm>
            <a:off x="3672500" y="1994697"/>
            <a:ext cx="210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RC Circuit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D393B04-E73E-ED12-87D8-2AFD300F220B}"/>
              </a:ext>
            </a:extLst>
          </p:cNvPr>
          <p:cNvSpPr txBox="1"/>
          <p:nvPr/>
        </p:nvSpPr>
        <p:spPr>
          <a:xfrm>
            <a:off x="7856956" y="1999881"/>
            <a:ext cx="392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Classical Harmonic Oscillator</a:t>
            </a:r>
          </a:p>
        </p:txBody>
      </p:sp>
    </p:spTree>
    <p:extLst>
      <p:ext uri="{BB962C8B-B14F-4D97-AF65-F5344CB8AC3E}">
        <p14:creationId xmlns:p14="http://schemas.microsoft.com/office/powerpoint/2010/main" val="686911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3D4AF-4F05-00CB-9E17-FFF6C6BA6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n 77">
            <a:extLst>
              <a:ext uri="{FF2B5EF4-FFF2-40B4-BE49-F238E27FC236}">
                <a16:creationId xmlns:a16="http://schemas.microsoft.com/office/drawing/2014/main" id="{C67B4B4F-BD8D-7566-E79D-C1B046691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553" y="2427697"/>
            <a:ext cx="4799030" cy="29436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8658F37-353F-E46A-9843-2E62791F99C3}"/>
              </a:ext>
            </a:extLst>
          </p:cNvPr>
          <p:cNvSpPr txBox="1"/>
          <p:nvPr/>
        </p:nvSpPr>
        <p:spPr>
          <a:xfrm>
            <a:off x="4774260" y="226742"/>
            <a:ext cx="8739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Classical and Quantum noise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CA4C9CA-B761-AF18-8CBF-BE9AC3BD1369}"/>
              </a:ext>
            </a:extLst>
          </p:cNvPr>
          <p:cNvCxnSpPr>
            <a:cxnSpLocks/>
          </p:cNvCxnSpPr>
          <p:nvPr/>
        </p:nvCxnSpPr>
        <p:spPr>
          <a:xfrm>
            <a:off x="2259453" y="716355"/>
            <a:ext cx="89290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09A084AE-8892-A1E8-611C-72CA983BA0D4}"/>
              </a:ext>
            </a:extLst>
          </p:cNvPr>
          <p:cNvGrpSpPr/>
          <p:nvPr/>
        </p:nvGrpSpPr>
        <p:grpSpPr>
          <a:xfrm>
            <a:off x="-88324" y="0"/>
            <a:ext cx="1922732" cy="6858000"/>
            <a:chOff x="944017" y="0"/>
            <a:chExt cx="2266734" cy="6858000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A6312C84-DA6B-4001-D3BF-3C0407FE5988}"/>
                </a:ext>
              </a:extLst>
            </p:cNvPr>
            <p:cNvSpPr/>
            <p:nvPr/>
          </p:nvSpPr>
          <p:spPr>
            <a:xfrm>
              <a:off x="944017" y="0"/>
              <a:ext cx="2099094" cy="68580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SDG</a:t>
              </a:r>
              <a:endParaRPr lang="en-GB" dirty="0"/>
            </a:p>
          </p:txBody>
        </p:sp>
        <p:sp>
          <p:nvSpPr>
            <p:cNvPr id="12" name="Triángulo isósceles 11">
              <a:extLst>
                <a:ext uri="{FF2B5EF4-FFF2-40B4-BE49-F238E27FC236}">
                  <a16:creationId xmlns:a16="http://schemas.microsoft.com/office/drawing/2014/main" id="{67E24BF1-3F24-54B3-B65F-BCC2EBA367D9}"/>
                </a:ext>
              </a:extLst>
            </p:cNvPr>
            <p:cNvSpPr/>
            <p:nvPr/>
          </p:nvSpPr>
          <p:spPr>
            <a:xfrm rot="5400000">
              <a:off x="2996851" y="376254"/>
              <a:ext cx="260159" cy="167640"/>
            </a:xfrm>
            <a:prstGeom prst="triangl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FB3C75E1-AED9-BD36-97AE-6E14BD210561}"/>
              </a:ext>
            </a:extLst>
          </p:cNvPr>
          <p:cNvGrpSpPr/>
          <p:nvPr/>
        </p:nvGrpSpPr>
        <p:grpSpPr>
          <a:xfrm>
            <a:off x="167640" y="0"/>
            <a:ext cx="1602645" cy="6858000"/>
            <a:chOff x="6199516" y="0"/>
            <a:chExt cx="2116350" cy="6858000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A420BCE0-67E5-298A-FDD1-58A23F6B91A4}"/>
                </a:ext>
              </a:extLst>
            </p:cNvPr>
            <p:cNvSpPr/>
            <p:nvPr/>
          </p:nvSpPr>
          <p:spPr>
            <a:xfrm>
              <a:off x="6199516" y="0"/>
              <a:ext cx="192081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15" name="Triángulo isósceles 14">
              <a:extLst>
                <a:ext uri="{FF2B5EF4-FFF2-40B4-BE49-F238E27FC236}">
                  <a16:creationId xmlns:a16="http://schemas.microsoft.com/office/drawing/2014/main" id="{E6EAD230-29F9-8909-A00D-3D1CAAB3D183}"/>
                </a:ext>
              </a:extLst>
            </p:cNvPr>
            <p:cNvSpPr/>
            <p:nvPr/>
          </p:nvSpPr>
          <p:spPr>
            <a:xfrm rot="5400000">
              <a:off x="8051322" y="362308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2418466D-191A-1044-BF70-9B6D581BF259}"/>
              </a:ext>
            </a:extLst>
          </p:cNvPr>
          <p:cNvGrpSpPr/>
          <p:nvPr/>
        </p:nvGrpSpPr>
        <p:grpSpPr>
          <a:xfrm>
            <a:off x="71123" y="0"/>
            <a:ext cx="1629361" cy="6858000"/>
            <a:chOff x="2041585" y="0"/>
            <a:chExt cx="2306130" cy="6858000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133BE678-1EBD-ABA6-D225-CC990AFE2CA6}"/>
                </a:ext>
              </a:extLst>
            </p:cNvPr>
            <p:cNvSpPr/>
            <p:nvPr/>
          </p:nvSpPr>
          <p:spPr>
            <a:xfrm>
              <a:off x="2041585" y="0"/>
              <a:ext cx="2116347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The Importance of Stochastic models</a:t>
              </a:r>
            </a:p>
          </p:txBody>
        </p:sp>
        <p:sp>
          <p:nvSpPr>
            <p:cNvPr id="19" name="Triángulo isósceles 18">
              <a:extLst>
                <a:ext uri="{FF2B5EF4-FFF2-40B4-BE49-F238E27FC236}">
                  <a16:creationId xmlns:a16="http://schemas.microsoft.com/office/drawing/2014/main" id="{7668AC4F-B164-12ED-46D8-329E98FD1B46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FE402A11-1A82-111D-8BCD-FD6198DEEB56}"/>
              </a:ext>
            </a:extLst>
          </p:cNvPr>
          <p:cNvGrpSpPr/>
          <p:nvPr/>
        </p:nvGrpSpPr>
        <p:grpSpPr>
          <a:xfrm>
            <a:off x="-88324" y="0"/>
            <a:ext cx="1696791" cy="6858000"/>
            <a:chOff x="260916" y="0"/>
            <a:chExt cx="1976201" cy="6858000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DB872F5B-6D3C-6A28-5719-A6829DD4A5FD}"/>
                </a:ext>
              </a:extLst>
            </p:cNvPr>
            <p:cNvSpPr/>
            <p:nvPr/>
          </p:nvSpPr>
          <p:spPr>
            <a:xfrm>
              <a:off x="260916" y="0"/>
              <a:ext cx="1897666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The Importance of Stochastic models</a:t>
              </a:r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97BBBBE2-54B5-5753-592E-E94E1C3DEE44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024EA23-62A6-8ADA-E641-B197E4A4A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910" y="2384303"/>
            <a:ext cx="4412516" cy="30618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D34FB6D-929C-6A13-63B6-1F6ECD649417}"/>
              </a:ext>
            </a:extLst>
          </p:cNvPr>
          <p:cNvSpPr txBox="1"/>
          <p:nvPr/>
        </p:nvSpPr>
        <p:spPr>
          <a:xfrm>
            <a:off x="7856956" y="1999881"/>
            <a:ext cx="392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Quantum Harmonic Oscillator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E51015-41B2-5208-84DC-B44DCD52DFC0}"/>
              </a:ext>
            </a:extLst>
          </p:cNvPr>
          <p:cNvSpPr txBox="1"/>
          <p:nvPr/>
        </p:nvSpPr>
        <p:spPr>
          <a:xfrm>
            <a:off x="2948526" y="2058365"/>
            <a:ext cx="392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Classical Harmonic Oscillator</a:t>
            </a:r>
          </a:p>
        </p:txBody>
      </p:sp>
    </p:spTree>
    <p:extLst>
      <p:ext uri="{BB962C8B-B14F-4D97-AF65-F5344CB8AC3E}">
        <p14:creationId xmlns:p14="http://schemas.microsoft.com/office/powerpoint/2010/main" val="330786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06660-5288-5743-6CC1-E28185D5F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CAE3668-3F56-B470-920E-1F11E105268A}"/>
              </a:ext>
            </a:extLst>
          </p:cNvPr>
          <p:cNvSpPr txBox="1"/>
          <p:nvPr/>
        </p:nvSpPr>
        <p:spPr>
          <a:xfrm>
            <a:off x="4774260" y="226742"/>
            <a:ext cx="8739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Brownian motion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6300691-22B6-987D-7E44-89934F64D831}"/>
              </a:ext>
            </a:extLst>
          </p:cNvPr>
          <p:cNvCxnSpPr>
            <a:cxnSpLocks/>
          </p:cNvCxnSpPr>
          <p:nvPr/>
        </p:nvCxnSpPr>
        <p:spPr>
          <a:xfrm>
            <a:off x="2259453" y="716355"/>
            <a:ext cx="89290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072225CF-F792-9CFA-05E9-043F302A2F42}"/>
              </a:ext>
            </a:extLst>
          </p:cNvPr>
          <p:cNvGrpSpPr/>
          <p:nvPr/>
        </p:nvGrpSpPr>
        <p:grpSpPr>
          <a:xfrm>
            <a:off x="-88324" y="0"/>
            <a:ext cx="1922732" cy="6858000"/>
            <a:chOff x="944017" y="0"/>
            <a:chExt cx="2266734" cy="6858000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2BF7F4F9-81DA-A8EA-7507-F33D29AB901B}"/>
                </a:ext>
              </a:extLst>
            </p:cNvPr>
            <p:cNvSpPr/>
            <p:nvPr/>
          </p:nvSpPr>
          <p:spPr>
            <a:xfrm>
              <a:off x="944017" y="0"/>
              <a:ext cx="2099094" cy="68580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SDG</a:t>
              </a:r>
              <a:endParaRPr lang="en-GB" dirty="0"/>
            </a:p>
          </p:txBody>
        </p:sp>
        <p:sp>
          <p:nvSpPr>
            <p:cNvPr id="12" name="Triángulo isósceles 11">
              <a:extLst>
                <a:ext uri="{FF2B5EF4-FFF2-40B4-BE49-F238E27FC236}">
                  <a16:creationId xmlns:a16="http://schemas.microsoft.com/office/drawing/2014/main" id="{AD437F14-2061-897A-62B8-16DB8244ECA3}"/>
                </a:ext>
              </a:extLst>
            </p:cNvPr>
            <p:cNvSpPr/>
            <p:nvPr/>
          </p:nvSpPr>
          <p:spPr>
            <a:xfrm rot="5400000">
              <a:off x="2996851" y="376254"/>
              <a:ext cx="260159" cy="167640"/>
            </a:xfrm>
            <a:prstGeom prst="triangl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5A859531-30E2-B7D1-6049-6A527EB31463}"/>
              </a:ext>
            </a:extLst>
          </p:cNvPr>
          <p:cNvGrpSpPr/>
          <p:nvPr/>
        </p:nvGrpSpPr>
        <p:grpSpPr>
          <a:xfrm>
            <a:off x="167640" y="0"/>
            <a:ext cx="1602645" cy="6858000"/>
            <a:chOff x="6199516" y="0"/>
            <a:chExt cx="2116350" cy="6858000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9D18C4D8-BA63-DB99-5E9C-C292E7121127}"/>
                </a:ext>
              </a:extLst>
            </p:cNvPr>
            <p:cNvSpPr/>
            <p:nvPr/>
          </p:nvSpPr>
          <p:spPr>
            <a:xfrm>
              <a:off x="6199516" y="0"/>
              <a:ext cx="1920817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/>
                <a:t>Application of the model</a:t>
              </a:r>
            </a:p>
            <a:p>
              <a:pPr algn="ctr"/>
              <a:endParaRPr lang="en-GB" dirty="0"/>
            </a:p>
          </p:txBody>
        </p:sp>
        <p:sp>
          <p:nvSpPr>
            <p:cNvPr id="15" name="Triángulo isósceles 14">
              <a:extLst>
                <a:ext uri="{FF2B5EF4-FFF2-40B4-BE49-F238E27FC236}">
                  <a16:creationId xmlns:a16="http://schemas.microsoft.com/office/drawing/2014/main" id="{69092EC2-05D7-7AFA-FEBA-C8B850351F5F}"/>
                </a:ext>
              </a:extLst>
            </p:cNvPr>
            <p:cNvSpPr/>
            <p:nvPr/>
          </p:nvSpPr>
          <p:spPr>
            <a:xfrm rot="5400000">
              <a:off x="8051322" y="362308"/>
              <a:ext cx="333555" cy="1955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3131280F-5D22-6534-B577-9A2EC172902F}"/>
              </a:ext>
            </a:extLst>
          </p:cNvPr>
          <p:cNvGrpSpPr/>
          <p:nvPr/>
        </p:nvGrpSpPr>
        <p:grpSpPr>
          <a:xfrm>
            <a:off x="71123" y="0"/>
            <a:ext cx="1629361" cy="6858000"/>
            <a:chOff x="2041585" y="0"/>
            <a:chExt cx="2306130" cy="6858000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95D85719-5111-54B3-706A-0B28A859E6CD}"/>
                </a:ext>
              </a:extLst>
            </p:cNvPr>
            <p:cNvSpPr/>
            <p:nvPr/>
          </p:nvSpPr>
          <p:spPr>
            <a:xfrm>
              <a:off x="2041585" y="0"/>
              <a:ext cx="2116347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noProof="1"/>
                <a:t>The Importance of Stochastic models</a:t>
              </a:r>
            </a:p>
          </p:txBody>
        </p:sp>
        <p:sp>
          <p:nvSpPr>
            <p:cNvPr id="19" name="Triángulo isósceles 18">
              <a:extLst>
                <a:ext uri="{FF2B5EF4-FFF2-40B4-BE49-F238E27FC236}">
                  <a16:creationId xmlns:a16="http://schemas.microsoft.com/office/drawing/2014/main" id="{5554972D-E0AB-E87B-F6A5-15FB737BB2BB}"/>
                </a:ext>
              </a:extLst>
            </p:cNvPr>
            <p:cNvSpPr/>
            <p:nvPr/>
          </p:nvSpPr>
          <p:spPr>
            <a:xfrm rot="5400000">
              <a:off x="4083171" y="362308"/>
              <a:ext cx="333555" cy="19553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82CB0BC8-6C51-20B0-0705-3934BA1A2687}"/>
              </a:ext>
            </a:extLst>
          </p:cNvPr>
          <p:cNvGrpSpPr/>
          <p:nvPr/>
        </p:nvGrpSpPr>
        <p:grpSpPr>
          <a:xfrm>
            <a:off x="-88324" y="0"/>
            <a:ext cx="1696791" cy="6858000"/>
            <a:chOff x="260916" y="0"/>
            <a:chExt cx="1976201" cy="6858000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CE499FE4-B17E-48B9-1880-AA4E676F014A}"/>
                </a:ext>
              </a:extLst>
            </p:cNvPr>
            <p:cNvSpPr/>
            <p:nvPr/>
          </p:nvSpPr>
          <p:spPr>
            <a:xfrm>
              <a:off x="260916" y="0"/>
              <a:ext cx="1897666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noProof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The Importance of Stochastic models</a:t>
              </a:r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97879646-0CF1-D2DD-A633-345B422695DB}"/>
                </a:ext>
              </a:extLst>
            </p:cNvPr>
            <p:cNvSpPr/>
            <p:nvPr/>
          </p:nvSpPr>
          <p:spPr>
            <a:xfrm rot="5400000">
              <a:off x="1972573" y="362308"/>
              <a:ext cx="333555" cy="19553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35773A79-3CB6-685A-887B-9D84A308B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477" y="2049487"/>
            <a:ext cx="5980091" cy="3735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9BDEA1A-87D6-EFBF-2EF6-35BB2C19C3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8" t="18543" r="8" b="-18543"/>
          <a:stretch>
            <a:fillRect/>
          </a:stretch>
        </p:blipFill>
        <p:spPr>
          <a:xfrm>
            <a:off x="7831452" y="4255071"/>
            <a:ext cx="4500850" cy="9962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5B3110C-A65F-738D-A02E-A2EA6F0F7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840" y="2312000"/>
            <a:ext cx="4161037" cy="8455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E19A44D-1CDE-E362-9273-1769426AFEF9}"/>
              </a:ext>
            </a:extLst>
          </p:cNvPr>
          <p:cNvSpPr txBox="1"/>
          <p:nvPr/>
        </p:nvSpPr>
        <p:spPr>
          <a:xfrm>
            <a:off x="2173857" y="943155"/>
            <a:ext cx="9014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force is taken to be F=F(x), so there is a preferred direction towards the positive X values</a:t>
            </a:r>
          </a:p>
        </p:txBody>
      </p:sp>
    </p:spTree>
    <p:extLst>
      <p:ext uri="{BB962C8B-B14F-4D97-AF65-F5344CB8AC3E}">
        <p14:creationId xmlns:p14="http://schemas.microsoft.com/office/powerpoint/2010/main" val="2515636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2301</TotalTime>
  <Words>1113</Words>
  <Application>Microsoft Office PowerPoint</Application>
  <PresentationFormat>Panorámica</PresentationFormat>
  <Paragraphs>311</Paragraphs>
  <Slides>32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9" baseType="lpstr">
      <vt:lpstr>Aptos</vt:lpstr>
      <vt:lpstr>Aptos Display</vt:lpstr>
      <vt:lpstr>Arial</vt:lpstr>
      <vt:lpstr>Bahnschrift Condensed</vt:lpstr>
      <vt:lpstr>Calibri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RODRIGUEZ GONZALEZ</dc:creator>
  <cp:lastModifiedBy>JON RODRIGUEZ GONZALEZ</cp:lastModifiedBy>
  <cp:revision>23</cp:revision>
  <dcterms:created xsi:type="dcterms:W3CDTF">2025-06-29T11:20:14Z</dcterms:created>
  <dcterms:modified xsi:type="dcterms:W3CDTF">2025-07-08T20:19:32Z</dcterms:modified>
</cp:coreProperties>
</file>